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handoutMasterIdLst>
    <p:handoutMasterId r:id="rId26"/>
  </p:handoutMasterIdLst>
  <p:sldIdLst>
    <p:sldId id="2929" r:id="rId2"/>
    <p:sldId id="2951" r:id="rId3"/>
    <p:sldId id="3242" r:id="rId4"/>
    <p:sldId id="3265" r:id="rId5"/>
    <p:sldId id="3266" r:id="rId6"/>
    <p:sldId id="3248" r:id="rId7"/>
    <p:sldId id="3243" r:id="rId8"/>
    <p:sldId id="3274" r:id="rId9"/>
    <p:sldId id="3267" r:id="rId10"/>
    <p:sldId id="3284" r:id="rId11"/>
    <p:sldId id="3268" r:id="rId12"/>
    <p:sldId id="3270" r:id="rId13"/>
    <p:sldId id="3271" r:id="rId14"/>
    <p:sldId id="3272" r:id="rId15"/>
    <p:sldId id="3273" r:id="rId16"/>
    <p:sldId id="3277" r:id="rId17"/>
    <p:sldId id="3278" r:id="rId18"/>
    <p:sldId id="3280" r:id="rId19"/>
    <p:sldId id="3281" r:id="rId20"/>
    <p:sldId id="3282" r:id="rId21"/>
    <p:sldId id="3254" r:id="rId22"/>
    <p:sldId id="3283" r:id="rId23"/>
    <p:sldId id="2928"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83">
          <p15:clr>
            <a:srgbClr val="A4A3A4"/>
          </p15:clr>
        </p15:guide>
        <p15:guide id="2" orient="horz" pos="4124">
          <p15:clr>
            <a:srgbClr val="A4A3A4"/>
          </p15:clr>
        </p15:guide>
        <p15:guide id="3" pos="386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2B38"/>
    <a:srgbClr val="A6A6A6"/>
    <a:srgbClr val="8C8C8C"/>
    <a:srgbClr val="C00000"/>
    <a:srgbClr val="BFBFBF"/>
    <a:srgbClr val="FF0000"/>
    <a:srgbClr val="E27880"/>
    <a:srgbClr val="FCF2CA"/>
    <a:srgbClr val="FBD7CB"/>
    <a:srgbClr val="F9D9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6461" autoAdjust="0"/>
  </p:normalViewPr>
  <p:slideViewPr>
    <p:cSldViewPr snapToGrid="0" showGuides="1">
      <p:cViewPr varScale="1">
        <p:scale>
          <a:sx n="64" d="100"/>
          <a:sy n="64" d="100"/>
        </p:scale>
        <p:origin x="684" y="48"/>
      </p:cViewPr>
      <p:guideLst>
        <p:guide orient="horz" pos="3983"/>
        <p:guide orient="horz" pos="4124"/>
        <p:guide pos="3861"/>
      </p:guideLst>
    </p:cSldViewPr>
  </p:slideViewPr>
  <p:notesTextViewPr>
    <p:cViewPr>
      <p:scale>
        <a:sx n="1" d="1"/>
        <a:sy n="1" d="1"/>
      </p:scale>
      <p:origin x="0" y="0"/>
    </p:cViewPr>
  </p:notesTextViewPr>
  <p:sorterViewPr>
    <p:cViewPr>
      <p:scale>
        <a:sx n="186" d="100"/>
        <a:sy n="186" d="100"/>
      </p:scale>
      <p:origin x="0" y="0"/>
    </p:cViewPr>
  </p:sorterViewPr>
  <p:notesViewPr>
    <p:cSldViewPr snapToGrid="0">
      <p:cViewPr varScale="1">
        <p:scale>
          <a:sx n="46" d="100"/>
          <a:sy n="46" d="100"/>
        </p:scale>
        <p:origin x="1958"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9F80EA-39E5-F24A-83F9-2D4C47183AD7}" type="datetime1">
              <a:rPr lang="zh-CN" altLang="en-US" smtClean="0"/>
              <a:t>2021/5/21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0B850C-6127-AE4E-9AF9-D28FE4F4428B}" type="datetime1">
              <a:rPr lang="zh-CN" altLang="en-US" smtClean="0"/>
              <a:t>2021/5/21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95625D-FC14-4EA7-9336-1E258C9418CD}" type="slidenum">
              <a:rPr lang="zh-CN" altLang="en-US" smtClean="0"/>
              <a:t>‹#›</a:t>
            </a:fld>
            <a:endParaRPr lang="zh-CN" altLang="en-US"/>
          </a:p>
        </p:txBody>
      </p:sp>
    </p:spTree>
    <p:extLst>
      <p:ext uri="{BB962C8B-B14F-4D97-AF65-F5344CB8AC3E}">
        <p14:creationId xmlns:p14="http://schemas.microsoft.com/office/powerpoint/2010/main" val="634368625"/>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fld id="{0D0B850C-6127-AE4E-9AF9-D28FE4F4428B}" type="datetime1">
              <a:rPr lang="zh-CN" altLang="en-US" smtClean="0"/>
              <a:t>2021/5/21</a:t>
            </a:fld>
            <a:endParaRPr lang="zh-CN" altLang="en-US"/>
          </a:p>
        </p:txBody>
      </p:sp>
      <p:sp>
        <p:nvSpPr>
          <p:cNvPr id="5" name="灯片编号占位符 4"/>
          <p:cNvSpPr>
            <a:spLocks noGrp="1"/>
          </p:cNvSpPr>
          <p:nvPr>
            <p:ph type="sldNum" sz="quarter" idx="11"/>
          </p:nvPr>
        </p:nvSpPr>
        <p:spPr/>
        <p:txBody>
          <a:bodyPr/>
          <a:lstStyle/>
          <a:p>
            <a:fld id="{2995625D-FC14-4EA7-9336-1E258C9418CD}" type="slidenum">
              <a:rPr lang="zh-CN" altLang="en-US" smtClean="0"/>
              <a:t>3</a:t>
            </a:fld>
            <a:endParaRPr lang="zh-CN" altLang="en-US"/>
          </a:p>
        </p:txBody>
      </p:sp>
    </p:spTree>
    <p:extLst>
      <p:ext uri="{BB962C8B-B14F-4D97-AF65-F5344CB8AC3E}">
        <p14:creationId xmlns:p14="http://schemas.microsoft.com/office/powerpoint/2010/main" val="2037789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fld id="{0D0B850C-6127-AE4E-9AF9-D28FE4F4428B}" type="datetime1">
              <a:rPr lang="zh-CN" altLang="en-US" smtClean="0"/>
              <a:t>2021/5/21</a:t>
            </a:fld>
            <a:endParaRPr lang="zh-CN" altLang="en-US"/>
          </a:p>
        </p:txBody>
      </p:sp>
      <p:sp>
        <p:nvSpPr>
          <p:cNvPr id="5" name="灯片编号占位符 4"/>
          <p:cNvSpPr>
            <a:spLocks noGrp="1"/>
          </p:cNvSpPr>
          <p:nvPr>
            <p:ph type="sldNum" sz="quarter" idx="11"/>
          </p:nvPr>
        </p:nvSpPr>
        <p:spPr/>
        <p:txBody>
          <a:bodyPr/>
          <a:lstStyle/>
          <a:p>
            <a:fld id="{2995625D-FC14-4EA7-9336-1E258C9418CD}" type="slidenum">
              <a:rPr lang="zh-CN" altLang="en-US" smtClean="0"/>
              <a:t>12</a:t>
            </a:fld>
            <a:endParaRPr lang="zh-CN" altLang="en-US"/>
          </a:p>
        </p:txBody>
      </p:sp>
    </p:spTree>
    <p:extLst>
      <p:ext uri="{BB962C8B-B14F-4D97-AF65-F5344CB8AC3E}">
        <p14:creationId xmlns:p14="http://schemas.microsoft.com/office/powerpoint/2010/main" val="3267203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fld id="{0D0B850C-6127-AE4E-9AF9-D28FE4F4428B}" type="datetime1">
              <a:rPr lang="zh-CN" altLang="en-US" smtClean="0"/>
              <a:t>2021/5/21</a:t>
            </a:fld>
            <a:endParaRPr lang="zh-CN" altLang="en-US"/>
          </a:p>
        </p:txBody>
      </p:sp>
      <p:sp>
        <p:nvSpPr>
          <p:cNvPr id="5" name="灯片编号占位符 4"/>
          <p:cNvSpPr>
            <a:spLocks noGrp="1"/>
          </p:cNvSpPr>
          <p:nvPr>
            <p:ph type="sldNum" sz="quarter" idx="11"/>
          </p:nvPr>
        </p:nvSpPr>
        <p:spPr/>
        <p:txBody>
          <a:bodyPr/>
          <a:lstStyle/>
          <a:p>
            <a:fld id="{2995625D-FC14-4EA7-9336-1E258C9418CD}" type="slidenum">
              <a:rPr lang="zh-CN" altLang="en-US" smtClean="0"/>
              <a:t>13</a:t>
            </a:fld>
            <a:endParaRPr lang="zh-CN" altLang="en-US"/>
          </a:p>
        </p:txBody>
      </p:sp>
    </p:spTree>
    <p:extLst>
      <p:ext uri="{BB962C8B-B14F-4D97-AF65-F5344CB8AC3E}">
        <p14:creationId xmlns:p14="http://schemas.microsoft.com/office/powerpoint/2010/main" val="1141419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fld id="{0D0B850C-6127-AE4E-9AF9-D28FE4F4428B}" type="datetime1">
              <a:rPr lang="zh-CN" altLang="en-US" smtClean="0"/>
              <a:t>2021/5/21</a:t>
            </a:fld>
            <a:endParaRPr lang="zh-CN" altLang="en-US"/>
          </a:p>
        </p:txBody>
      </p:sp>
      <p:sp>
        <p:nvSpPr>
          <p:cNvPr id="5" name="灯片编号占位符 4"/>
          <p:cNvSpPr>
            <a:spLocks noGrp="1"/>
          </p:cNvSpPr>
          <p:nvPr>
            <p:ph type="sldNum" sz="quarter" idx="11"/>
          </p:nvPr>
        </p:nvSpPr>
        <p:spPr/>
        <p:txBody>
          <a:bodyPr/>
          <a:lstStyle/>
          <a:p>
            <a:fld id="{2995625D-FC14-4EA7-9336-1E258C9418CD}" type="slidenum">
              <a:rPr lang="zh-CN" altLang="en-US" smtClean="0"/>
              <a:t>14</a:t>
            </a:fld>
            <a:endParaRPr lang="zh-CN" altLang="en-US"/>
          </a:p>
        </p:txBody>
      </p:sp>
    </p:spTree>
    <p:extLst>
      <p:ext uri="{BB962C8B-B14F-4D97-AF65-F5344CB8AC3E}">
        <p14:creationId xmlns:p14="http://schemas.microsoft.com/office/powerpoint/2010/main" val="3100077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fld id="{0D0B850C-6127-AE4E-9AF9-D28FE4F4428B}" type="datetime1">
              <a:rPr lang="zh-CN" altLang="en-US" smtClean="0"/>
              <a:t>2021/5/21</a:t>
            </a:fld>
            <a:endParaRPr lang="zh-CN" altLang="en-US"/>
          </a:p>
        </p:txBody>
      </p:sp>
      <p:sp>
        <p:nvSpPr>
          <p:cNvPr id="5" name="灯片编号占位符 4"/>
          <p:cNvSpPr>
            <a:spLocks noGrp="1"/>
          </p:cNvSpPr>
          <p:nvPr>
            <p:ph type="sldNum" sz="quarter" idx="11"/>
          </p:nvPr>
        </p:nvSpPr>
        <p:spPr/>
        <p:txBody>
          <a:bodyPr/>
          <a:lstStyle/>
          <a:p>
            <a:fld id="{2995625D-FC14-4EA7-9336-1E258C9418CD}" type="slidenum">
              <a:rPr lang="zh-CN" altLang="en-US" smtClean="0"/>
              <a:t>15</a:t>
            </a:fld>
            <a:endParaRPr lang="zh-CN" altLang="en-US"/>
          </a:p>
        </p:txBody>
      </p:sp>
    </p:spTree>
    <p:extLst>
      <p:ext uri="{BB962C8B-B14F-4D97-AF65-F5344CB8AC3E}">
        <p14:creationId xmlns:p14="http://schemas.microsoft.com/office/powerpoint/2010/main" val="97905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fld id="{0D0B850C-6127-AE4E-9AF9-D28FE4F4428B}" type="datetime1">
              <a:rPr lang="zh-CN" altLang="en-US" smtClean="0"/>
              <a:t>2021/5/21</a:t>
            </a:fld>
            <a:endParaRPr lang="zh-CN" altLang="en-US"/>
          </a:p>
        </p:txBody>
      </p:sp>
      <p:sp>
        <p:nvSpPr>
          <p:cNvPr id="5" name="灯片编号占位符 4"/>
          <p:cNvSpPr>
            <a:spLocks noGrp="1"/>
          </p:cNvSpPr>
          <p:nvPr>
            <p:ph type="sldNum" sz="quarter" idx="11"/>
          </p:nvPr>
        </p:nvSpPr>
        <p:spPr/>
        <p:txBody>
          <a:bodyPr/>
          <a:lstStyle/>
          <a:p>
            <a:fld id="{2995625D-FC14-4EA7-9336-1E258C9418CD}" type="slidenum">
              <a:rPr lang="zh-CN" altLang="en-US" smtClean="0"/>
              <a:t>16</a:t>
            </a:fld>
            <a:endParaRPr lang="zh-CN" altLang="en-US"/>
          </a:p>
        </p:txBody>
      </p:sp>
    </p:spTree>
    <p:extLst>
      <p:ext uri="{BB962C8B-B14F-4D97-AF65-F5344CB8AC3E}">
        <p14:creationId xmlns:p14="http://schemas.microsoft.com/office/powerpoint/2010/main" val="3976367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fld id="{0D0B850C-6127-AE4E-9AF9-D28FE4F4428B}" type="datetime1">
              <a:rPr lang="zh-CN" altLang="en-US" smtClean="0"/>
              <a:t>2021/5/21</a:t>
            </a:fld>
            <a:endParaRPr lang="zh-CN" altLang="en-US"/>
          </a:p>
        </p:txBody>
      </p:sp>
      <p:sp>
        <p:nvSpPr>
          <p:cNvPr id="5" name="灯片编号占位符 4"/>
          <p:cNvSpPr>
            <a:spLocks noGrp="1"/>
          </p:cNvSpPr>
          <p:nvPr>
            <p:ph type="sldNum" sz="quarter" idx="11"/>
          </p:nvPr>
        </p:nvSpPr>
        <p:spPr/>
        <p:txBody>
          <a:bodyPr/>
          <a:lstStyle/>
          <a:p>
            <a:fld id="{2995625D-FC14-4EA7-9336-1E258C9418CD}" type="slidenum">
              <a:rPr lang="zh-CN" altLang="en-US" smtClean="0"/>
              <a:t>17</a:t>
            </a:fld>
            <a:endParaRPr lang="zh-CN" altLang="en-US"/>
          </a:p>
        </p:txBody>
      </p:sp>
    </p:spTree>
    <p:extLst>
      <p:ext uri="{BB962C8B-B14F-4D97-AF65-F5344CB8AC3E}">
        <p14:creationId xmlns:p14="http://schemas.microsoft.com/office/powerpoint/2010/main" val="2702053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fld id="{0D0B850C-6127-AE4E-9AF9-D28FE4F4428B}" type="datetime1">
              <a:rPr lang="zh-CN" altLang="en-US" smtClean="0"/>
              <a:t>2021/5/21</a:t>
            </a:fld>
            <a:endParaRPr lang="zh-CN" altLang="en-US"/>
          </a:p>
        </p:txBody>
      </p:sp>
      <p:sp>
        <p:nvSpPr>
          <p:cNvPr id="5" name="灯片编号占位符 4"/>
          <p:cNvSpPr>
            <a:spLocks noGrp="1"/>
          </p:cNvSpPr>
          <p:nvPr>
            <p:ph type="sldNum" sz="quarter" idx="11"/>
          </p:nvPr>
        </p:nvSpPr>
        <p:spPr/>
        <p:txBody>
          <a:bodyPr/>
          <a:lstStyle/>
          <a:p>
            <a:fld id="{2995625D-FC14-4EA7-9336-1E258C9418CD}" type="slidenum">
              <a:rPr lang="zh-CN" altLang="en-US" smtClean="0"/>
              <a:t>18</a:t>
            </a:fld>
            <a:endParaRPr lang="zh-CN" altLang="en-US"/>
          </a:p>
        </p:txBody>
      </p:sp>
    </p:spTree>
    <p:extLst>
      <p:ext uri="{BB962C8B-B14F-4D97-AF65-F5344CB8AC3E}">
        <p14:creationId xmlns:p14="http://schemas.microsoft.com/office/powerpoint/2010/main" val="3407099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fld id="{0D0B850C-6127-AE4E-9AF9-D28FE4F4428B}" type="datetime1">
              <a:rPr lang="zh-CN" altLang="en-US" smtClean="0"/>
              <a:t>2021/5/21</a:t>
            </a:fld>
            <a:endParaRPr lang="zh-CN" altLang="en-US"/>
          </a:p>
        </p:txBody>
      </p:sp>
      <p:sp>
        <p:nvSpPr>
          <p:cNvPr id="5" name="灯片编号占位符 4"/>
          <p:cNvSpPr>
            <a:spLocks noGrp="1"/>
          </p:cNvSpPr>
          <p:nvPr>
            <p:ph type="sldNum" sz="quarter" idx="11"/>
          </p:nvPr>
        </p:nvSpPr>
        <p:spPr/>
        <p:txBody>
          <a:bodyPr/>
          <a:lstStyle/>
          <a:p>
            <a:fld id="{2995625D-FC14-4EA7-9336-1E258C9418CD}" type="slidenum">
              <a:rPr lang="zh-CN" altLang="en-US" smtClean="0"/>
              <a:t>19</a:t>
            </a:fld>
            <a:endParaRPr lang="zh-CN" altLang="en-US"/>
          </a:p>
        </p:txBody>
      </p:sp>
    </p:spTree>
    <p:extLst>
      <p:ext uri="{BB962C8B-B14F-4D97-AF65-F5344CB8AC3E}">
        <p14:creationId xmlns:p14="http://schemas.microsoft.com/office/powerpoint/2010/main" val="326426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fld id="{0D0B850C-6127-AE4E-9AF9-D28FE4F4428B}" type="datetime1">
              <a:rPr lang="zh-CN" altLang="en-US" smtClean="0"/>
              <a:t>2021/5/21</a:t>
            </a:fld>
            <a:endParaRPr lang="zh-CN" altLang="en-US"/>
          </a:p>
        </p:txBody>
      </p:sp>
      <p:sp>
        <p:nvSpPr>
          <p:cNvPr id="5" name="灯片编号占位符 4"/>
          <p:cNvSpPr>
            <a:spLocks noGrp="1"/>
          </p:cNvSpPr>
          <p:nvPr>
            <p:ph type="sldNum" sz="quarter" idx="11"/>
          </p:nvPr>
        </p:nvSpPr>
        <p:spPr/>
        <p:txBody>
          <a:bodyPr/>
          <a:lstStyle/>
          <a:p>
            <a:fld id="{2995625D-FC14-4EA7-9336-1E258C9418CD}" type="slidenum">
              <a:rPr lang="zh-CN" altLang="en-US" smtClean="0"/>
              <a:t>20</a:t>
            </a:fld>
            <a:endParaRPr lang="zh-CN" altLang="en-US"/>
          </a:p>
        </p:txBody>
      </p:sp>
    </p:spTree>
    <p:extLst>
      <p:ext uri="{BB962C8B-B14F-4D97-AF65-F5344CB8AC3E}">
        <p14:creationId xmlns:p14="http://schemas.microsoft.com/office/powerpoint/2010/main" val="2803017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fld id="{0D0B850C-6127-AE4E-9AF9-D28FE4F4428B}" type="datetime1">
              <a:rPr lang="zh-CN" altLang="en-US" smtClean="0"/>
              <a:t>2021/5/21</a:t>
            </a:fld>
            <a:endParaRPr lang="zh-CN" altLang="en-US"/>
          </a:p>
        </p:txBody>
      </p:sp>
      <p:sp>
        <p:nvSpPr>
          <p:cNvPr id="5" name="灯片编号占位符 4"/>
          <p:cNvSpPr>
            <a:spLocks noGrp="1"/>
          </p:cNvSpPr>
          <p:nvPr>
            <p:ph type="sldNum" sz="quarter" idx="11"/>
          </p:nvPr>
        </p:nvSpPr>
        <p:spPr/>
        <p:txBody>
          <a:bodyPr/>
          <a:lstStyle/>
          <a:p>
            <a:fld id="{2995625D-FC14-4EA7-9336-1E258C9418CD}" type="slidenum">
              <a:rPr lang="zh-CN" altLang="en-US" smtClean="0"/>
              <a:t>21</a:t>
            </a:fld>
            <a:endParaRPr lang="zh-CN" altLang="en-US"/>
          </a:p>
        </p:txBody>
      </p:sp>
    </p:spTree>
    <p:extLst>
      <p:ext uri="{BB962C8B-B14F-4D97-AF65-F5344CB8AC3E}">
        <p14:creationId xmlns:p14="http://schemas.microsoft.com/office/powerpoint/2010/main" val="351415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fld id="{0D0B850C-6127-AE4E-9AF9-D28FE4F4428B}" type="datetime1">
              <a:rPr lang="zh-CN" altLang="en-US" smtClean="0"/>
              <a:t>2021/5/21</a:t>
            </a:fld>
            <a:endParaRPr lang="zh-CN" altLang="en-US"/>
          </a:p>
        </p:txBody>
      </p:sp>
      <p:sp>
        <p:nvSpPr>
          <p:cNvPr id="5" name="灯片编号占位符 4"/>
          <p:cNvSpPr>
            <a:spLocks noGrp="1"/>
          </p:cNvSpPr>
          <p:nvPr>
            <p:ph type="sldNum" sz="quarter" idx="11"/>
          </p:nvPr>
        </p:nvSpPr>
        <p:spPr/>
        <p:txBody>
          <a:bodyPr/>
          <a:lstStyle/>
          <a:p>
            <a:fld id="{2995625D-FC14-4EA7-9336-1E258C9418CD}" type="slidenum">
              <a:rPr lang="zh-CN" altLang="en-US" smtClean="0"/>
              <a:t>4</a:t>
            </a:fld>
            <a:endParaRPr lang="zh-CN" altLang="en-US"/>
          </a:p>
        </p:txBody>
      </p:sp>
    </p:spTree>
    <p:extLst>
      <p:ext uri="{BB962C8B-B14F-4D97-AF65-F5344CB8AC3E}">
        <p14:creationId xmlns:p14="http://schemas.microsoft.com/office/powerpoint/2010/main" val="401008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fld id="{0D0B850C-6127-AE4E-9AF9-D28FE4F4428B}" type="datetime1">
              <a:rPr lang="zh-CN" altLang="en-US" smtClean="0"/>
              <a:t>2021/5/21</a:t>
            </a:fld>
            <a:endParaRPr lang="zh-CN" altLang="en-US"/>
          </a:p>
        </p:txBody>
      </p:sp>
      <p:sp>
        <p:nvSpPr>
          <p:cNvPr id="5" name="灯片编号占位符 4"/>
          <p:cNvSpPr>
            <a:spLocks noGrp="1"/>
          </p:cNvSpPr>
          <p:nvPr>
            <p:ph type="sldNum" sz="quarter" idx="11"/>
          </p:nvPr>
        </p:nvSpPr>
        <p:spPr/>
        <p:txBody>
          <a:bodyPr/>
          <a:lstStyle/>
          <a:p>
            <a:fld id="{2995625D-FC14-4EA7-9336-1E258C9418CD}" type="slidenum">
              <a:rPr lang="zh-CN" altLang="en-US" smtClean="0"/>
              <a:t>22</a:t>
            </a:fld>
            <a:endParaRPr lang="zh-CN" altLang="en-US"/>
          </a:p>
        </p:txBody>
      </p:sp>
    </p:spTree>
    <p:extLst>
      <p:ext uri="{BB962C8B-B14F-4D97-AF65-F5344CB8AC3E}">
        <p14:creationId xmlns:p14="http://schemas.microsoft.com/office/powerpoint/2010/main" val="2573839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fld id="{0D0B850C-6127-AE4E-9AF9-D28FE4F4428B}" type="datetime1">
              <a:rPr lang="zh-CN" altLang="en-US" smtClean="0"/>
              <a:t>2021/5/21</a:t>
            </a:fld>
            <a:endParaRPr lang="zh-CN" altLang="en-US"/>
          </a:p>
        </p:txBody>
      </p:sp>
      <p:sp>
        <p:nvSpPr>
          <p:cNvPr id="5" name="灯片编号占位符 4"/>
          <p:cNvSpPr>
            <a:spLocks noGrp="1"/>
          </p:cNvSpPr>
          <p:nvPr>
            <p:ph type="sldNum" sz="quarter" idx="11"/>
          </p:nvPr>
        </p:nvSpPr>
        <p:spPr/>
        <p:txBody>
          <a:bodyPr/>
          <a:lstStyle/>
          <a:p>
            <a:fld id="{2995625D-FC14-4EA7-9336-1E258C9418CD}" type="slidenum">
              <a:rPr lang="zh-CN" altLang="en-US" smtClean="0"/>
              <a:t>5</a:t>
            </a:fld>
            <a:endParaRPr lang="zh-CN" altLang="en-US"/>
          </a:p>
        </p:txBody>
      </p:sp>
    </p:spTree>
    <p:extLst>
      <p:ext uri="{BB962C8B-B14F-4D97-AF65-F5344CB8AC3E}">
        <p14:creationId xmlns:p14="http://schemas.microsoft.com/office/powerpoint/2010/main" val="3269163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fld id="{0D0B850C-6127-AE4E-9AF9-D28FE4F4428B}" type="datetime1">
              <a:rPr lang="zh-CN" altLang="en-US" smtClean="0"/>
              <a:t>2021/5/21</a:t>
            </a:fld>
            <a:endParaRPr lang="zh-CN" altLang="en-US"/>
          </a:p>
        </p:txBody>
      </p:sp>
      <p:sp>
        <p:nvSpPr>
          <p:cNvPr id="5" name="灯片编号占位符 4"/>
          <p:cNvSpPr>
            <a:spLocks noGrp="1"/>
          </p:cNvSpPr>
          <p:nvPr>
            <p:ph type="sldNum" sz="quarter" idx="11"/>
          </p:nvPr>
        </p:nvSpPr>
        <p:spPr/>
        <p:txBody>
          <a:bodyPr/>
          <a:lstStyle/>
          <a:p>
            <a:fld id="{2995625D-FC14-4EA7-9336-1E258C9418CD}" type="slidenum">
              <a:rPr lang="zh-CN" altLang="en-US" smtClean="0"/>
              <a:t>6</a:t>
            </a:fld>
            <a:endParaRPr lang="zh-CN" altLang="en-US"/>
          </a:p>
        </p:txBody>
      </p:sp>
    </p:spTree>
    <p:extLst>
      <p:ext uri="{BB962C8B-B14F-4D97-AF65-F5344CB8AC3E}">
        <p14:creationId xmlns:p14="http://schemas.microsoft.com/office/powerpoint/2010/main" val="3675158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fld id="{0D0B850C-6127-AE4E-9AF9-D28FE4F4428B}" type="datetime1">
              <a:rPr lang="zh-CN" altLang="en-US" smtClean="0"/>
              <a:t>2021/5/21</a:t>
            </a:fld>
            <a:endParaRPr lang="zh-CN" altLang="en-US"/>
          </a:p>
        </p:txBody>
      </p:sp>
      <p:sp>
        <p:nvSpPr>
          <p:cNvPr id="5" name="灯片编号占位符 4"/>
          <p:cNvSpPr>
            <a:spLocks noGrp="1"/>
          </p:cNvSpPr>
          <p:nvPr>
            <p:ph type="sldNum" sz="quarter" idx="11"/>
          </p:nvPr>
        </p:nvSpPr>
        <p:spPr/>
        <p:txBody>
          <a:bodyPr/>
          <a:lstStyle/>
          <a:p>
            <a:fld id="{2995625D-FC14-4EA7-9336-1E258C9418CD}" type="slidenum">
              <a:rPr lang="zh-CN" altLang="en-US" smtClean="0"/>
              <a:t>7</a:t>
            </a:fld>
            <a:endParaRPr lang="zh-CN" altLang="en-US"/>
          </a:p>
        </p:txBody>
      </p:sp>
    </p:spTree>
    <p:extLst>
      <p:ext uri="{BB962C8B-B14F-4D97-AF65-F5344CB8AC3E}">
        <p14:creationId xmlns:p14="http://schemas.microsoft.com/office/powerpoint/2010/main" val="1611953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fld id="{0D0B850C-6127-AE4E-9AF9-D28FE4F4428B}" type="datetime1">
              <a:rPr lang="zh-CN" altLang="en-US" smtClean="0"/>
              <a:t>2021/5/21</a:t>
            </a:fld>
            <a:endParaRPr lang="zh-CN" altLang="en-US"/>
          </a:p>
        </p:txBody>
      </p:sp>
      <p:sp>
        <p:nvSpPr>
          <p:cNvPr id="5" name="灯片编号占位符 4"/>
          <p:cNvSpPr>
            <a:spLocks noGrp="1"/>
          </p:cNvSpPr>
          <p:nvPr>
            <p:ph type="sldNum" sz="quarter" idx="11"/>
          </p:nvPr>
        </p:nvSpPr>
        <p:spPr/>
        <p:txBody>
          <a:bodyPr/>
          <a:lstStyle/>
          <a:p>
            <a:fld id="{2995625D-FC14-4EA7-9336-1E258C9418CD}" type="slidenum">
              <a:rPr lang="zh-CN" altLang="en-US" smtClean="0"/>
              <a:t>8</a:t>
            </a:fld>
            <a:endParaRPr lang="zh-CN" altLang="en-US"/>
          </a:p>
        </p:txBody>
      </p:sp>
    </p:spTree>
    <p:extLst>
      <p:ext uri="{BB962C8B-B14F-4D97-AF65-F5344CB8AC3E}">
        <p14:creationId xmlns:p14="http://schemas.microsoft.com/office/powerpoint/2010/main" val="4201060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fld id="{0D0B850C-6127-AE4E-9AF9-D28FE4F4428B}" type="datetime1">
              <a:rPr lang="zh-CN" altLang="en-US" smtClean="0"/>
              <a:t>2021/5/21</a:t>
            </a:fld>
            <a:endParaRPr lang="zh-CN" altLang="en-US"/>
          </a:p>
        </p:txBody>
      </p:sp>
      <p:sp>
        <p:nvSpPr>
          <p:cNvPr id="5" name="灯片编号占位符 4"/>
          <p:cNvSpPr>
            <a:spLocks noGrp="1"/>
          </p:cNvSpPr>
          <p:nvPr>
            <p:ph type="sldNum" sz="quarter" idx="11"/>
          </p:nvPr>
        </p:nvSpPr>
        <p:spPr/>
        <p:txBody>
          <a:bodyPr/>
          <a:lstStyle/>
          <a:p>
            <a:fld id="{2995625D-FC14-4EA7-9336-1E258C9418CD}" type="slidenum">
              <a:rPr lang="zh-CN" altLang="en-US" smtClean="0"/>
              <a:t>9</a:t>
            </a:fld>
            <a:endParaRPr lang="zh-CN" altLang="en-US"/>
          </a:p>
        </p:txBody>
      </p:sp>
    </p:spTree>
    <p:extLst>
      <p:ext uri="{BB962C8B-B14F-4D97-AF65-F5344CB8AC3E}">
        <p14:creationId xmlns:p14="http://schemas.microsoft.com/office/powerpoint/2010/main" val="510998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fld id="{0D0B850C-6127-AE4E-9AF9-D28FE4F4428B}" type="datetime1">
              <a:rPr lang="zh-CN" altLang="en-US" smtClean="0"/>
              <a:t>2021/5/21</a:t>
            </a:fld>
            <a:endParaRPr lang="zh-CN" altLang="en-US"/>
          </a:p>
        </p:txBody>
      </p:sp>
      <p:sp>
        <p:nvSpPr>
          <p:cNvPr id="5" name="灯片编号占位符 4"/>
          <p:cNvSpPr>
            <a:spLocks noGrp="1"/>
          </p:cNvSpPr>
          <p:nvPr>
            <p:ph type="sldNum" sz="quarter" idx="11"/>
          </p:nvPr>
        </p:nvSpPr>
        <p:spPr/>
        <p:txBody>
          <a:bodyPr/>
          <a:lstStyle/>
          <a:p>
            <a:fld id="{2995625D-FC14-4EA7-9336-1E258C9418CD}" type="slidenum">
              <a:rPr lang="zh-CN" altLang="en-US" smtClean="0"/>
              <a:t>10</a:t>
            </a:fld>
            <a:endParaRPr lang="zh-CN" altLang="en-US"/>
          </a:p>
        </p:txBody>
      </p:sp>
    </p:spTree>
    <p:extLst>
      <p:ext uri="{BB962C8B-B14F-4D97-AF65-F5344CB8AC3E}">
        <p14:creationId xmlns:p14="http://schemas.microsoft.com/office/powerpoint/2010/main" val="2794024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fld id="{0D0B850C-6127-AE4E-9AF9-D28FE4F4428B}" type="datetime1">
              <a:rPr lang="zh-CN" altLang="en-US" smtClean="0"/>
              <a:t>2021/5/21</a:t>
            </a:fld>
            <a:endParaRPr lang="zh-CN" altLang="en-US"/>
          </a:p>
        </p:txBody>
      </p:sp>
      <p:sp>
        <p:nvSpPr>
          <p:cNvPr id="5" name="灯片编号占位符 4"/>
          <p:cNvSpPr>
            <a:spLocks noGrp="1"/>
          </p:cNvSpPr>
          <p:nvPr>
            <p:ph type="sldNum" sz="quarter" idx="11"/>
          </p:nvPr>
        </p:nvSpPr>
        <p:spPr/>
        <p:txBody>
          <a:bodyPr/>
          <a:lstStyle/>
          <a:p>
            <a:fld id="{2995625D-FC14-4EA7-9336-1E258C9418CD}" type="slidenum">
              <a:rPr lang="zh-CN" altLang="en-US" smtClean="0"/>
              <a:t>11</a:t>
            </a:fld>
            <a:endParaRPr lang="zh-CN" altLang="en-US"/>
          </a:p>
        </p:txBody>
      </p:sp>
    </p:spTree>
    <p:extLst>
      <p:ext uri="{BB962C8B-B14F-4D97-AF65-F5344CB8AC3E}">
        <p14:creationId xmlns:p14="http://schemas.microsoft.com/office/powerpoint/2010/main" val="3371043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11061047" y="162883"/>
            <a:ext cx="597952" cy="844726"/>
          </a:xfrm>
          <a:prstGeom prst="rect">
            <a:avLst/>
          </a:prstGeom>
        </p:spPr>
      </p:pic>
      <p:sp>
        <p:nvSpPr>
          <p:cNvPr id="3" name="矩形 2"/>
          <p:cNvSpPr/>
          <p:nvPr userDrawn="1"/>
        </p:nvSpPr>
        <p:spPr>
          <a:xfrm>
            <a:off x="515938" y="6655443"/>
            <a:ext cx="11676062" cy="202557"/>
          </a:xfrm>
          <a:prstGeom prst="rect">
            <a:avLst/>
          </a:prstGeom>
          <a:solidFill>
            <a:srgbClr val="D70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2_标题幻灯片">
    <p:spTree>
      <p:nvGrpSpPr>
        <p:cNvPr id="1" name=""/>
        <p:cNvGrpSpPr/>
        <p:nvPr/>
      </p:nvGrpSpPr>
      <p:grpSpPr>
        <a:xfrm>
          <a:off x="0" y="0"/>
          <a:ext cx="0" cy="0"/>
          <a:chOff x="0" y="0"/>
          <a:chExt cx="0" cy="0"/>
        </a:xfrm>
      </p:grpSpPr>
      <p:sp>
        <p:nvSpPr>
          <p:cNvPr id="173" name="Shape 173"/>
          <p:cNvSpPr/>
          <p:nvPr/>
        </p:nvSpPr>
        <p:spPr>
          <a:xfrm>
            <a:off x="5149663" y="2969730"/>
            <a:ext cx="5671933" cy="2487847"/>
          </a:xfrm>
          <a:prstGeom prst="rect">
            <a:avLst/>
          </a:prstGeom>
          <a:ln w="12700">
            <a:miter lim="400000"/>
          </a:ln>
        </p:spPr>
        <p:txBody>
          <a:bodyPr lIns="60959" rIns="60959">
            <a:normAutofit/>
          </a:bodyPr>
          <a:lstStyle/>
          <a:p>
            <a:pPr algn="r">
              <a:lnSpc>
                <a:spcPct val="72000"/>
              </a:lnSpc>
              <a:spcBef>
                <a:spcPts val="935"/>
              </a:spcBef>
              <a:defRPr sz="2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2935"/>
              <a:t>谢谢</a:t>
            </a:r>
            <a:endParaRPr sz="4800"/>
          </a:p>
          <a:p>
            <a:pPr algn="r">
              <a:lnSpc>
                <a:spcPct val="72000"/>
              </a:lnSpc>
              <a:spcBef>
                <a:spcPts val="935"/>
              </a:spcBef>
              <a:defRPr sz="18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2400"/>
              <a:t>TCL集团股份有限公司</a:t>
            </a:r>
            <a:endParaRPr sz="3865"/>
          </a:p>
          <a:p>
            <a:pPr algn="r">
              <a:lnSpc>
                <a:spcPct val="72000"/>
              </a:lnSpc>
              <a:spcBef>
                <a:spcPts val="935"/>
              </a:spcBef>
              <a:defRPr sz="18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2400"/>
              <a:t>www.tcl.com</a:t>
            </a:r>
            <a:endParaRPr sz="3865"/>
          </a:p>
          <a:p>
            <a:pPr algn="r">
              <a:lnSpc>
                <a:spcPct val="72000"/>
              </a:lnSpc>
              <a:spcBef>
                <a:spcPts val="935"/>
              </a:spcBef>
              <a:defRPr sz="18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2400"/>
              <a:t>@TCL创意感动生活</a:t>
            </a:r>
            <a:endParaRPr sz="3865"/>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5_标题和内容">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3_标题和内容">
    <p:spTree>
      <p:nvGrpSpPr>
        <p:cNvPr id="1" name=""/>
        <p:cNvGrpSpPr/>
        <p:nvPr/>
      </p:nvGrpSpPr>
      <p:grpSpPr>
        <a:xfrm>
          <a:off x="0" y="0"/>
          <a:ext cx="0" cy="0"/>
          <a:chOff x="0" y="0"/>
          <a:chExt cx="0" cy="0"/>
        </a:xfrm>
      </p:grpSpPr>
      <p:sp>
        <p:nvSpPr>
          <p:cNvPr id="35" name="标题 9"/>
          <p:cNvSpPr>
            <a:spLocks noGrp="1"/>
          </p:cNvSpPr>
          <p:nvPr>
            <p:ph type="title" hasCustomPrompt="1"/>
          </p:nvPr>
        </p:nvSpPr>
        <p:spPr>
          <a:xfrm>
            <a:off x="422633" y="423042"/>
            <a:ext cx="10054849" cy="444913"/>
          </a:xfrm>
          <a:prstGeom prst="rect">
            <a:avLst/>
          </a:prstGeom>
        </p:spPr>
        <p:txBody>
          <a:bodyPr/>
          <a:lstStyle>
            <a:lvl1pPr>
              <a:defRPr sz="2400" b="1" i="0">
                <a:solidFill>
                  <a:schemeClr val="tx1">
                    <a:lumMod val="50000"/>
                  </a:schemeClr>
                </a:solidFill>
                <a:latin typeface="微软雅黑" panose="020B0503020204020204" pitchFamily="34" charset="-122"/>
                <a:ea typeface="微软雅黑" panose="020B0503020204020204" pitchFamily="34" charset="-122"/>
              </a:defRPr>
            </a:lvl1pPr>
          </a:lstStyle>
          <a:p>
            <a:r>
              <a:rPr kumimoji="1" lang="zh-CN" altLang="en-US" dirty="0"/>
              <a:t>一级标题</a:t>
            </a:r>
            <a:r>
              <a:rPr kumimoji="1" lang="en-US" altLang="zh-CN" dirty="0"/>
              <a:t>-</a:t>
            </a:r>
            <a:r>
              <a:rPr kumimoji="1" lang="zh-CN" altLang="en-US" dirty="0"/>
              <a:t>微软雅黑</a:t>
            </a:r>
            <a:r>
              <a:rPr kumimoji="1" lang="en-US" altLang="zh-CN" dirty="0"/>
              <a:t>-</a:t>
            </a:r>
            <a:r>
              <a:rPr kumimoji="1" lang="zh-CN" altLang="en-US" dirty="0"/>
              <a:t>加粗体（根据需要调整字号）</a:t>
            </a:r>
          </a:p>
        </p:txBody>
      </p:sp>
      <p:sp>
        <p:nvSpPr>
          <p:cNvPr id="5" name="矩形 4"/>
          <p:cNvSpPr/>
          <p:nvPr userDrawn="1"/>
        </p:nvSpPr>
        <p:spPr>
          <a:xfrm>
            <a:off x="515938" y="6730079"/>
            <a:ext cx="11676062" cy="144000"/>
          </a:xfrm>
          <a:prstGeom prst="rect">
            <a:avLst/>
          </a:prstGeom>
          <a:solidFill>
            <a:srgbClr val="D70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4" name="图片 33"/>
          <p:cNvPicPr>
            <a:picLocks noChangeAspect="1"/>
          </p:cNvPicPr>
          <p:nvPr userDrawn="1"/>
        </p:nvPicPr>
        <p:blipFill>
          <a:blip r:embed="rId2"/>
          <a:stretch>
            <a:fillRect/>
          </a:stretch>
        </p:blipFill>
        <p:spPr>
          <a:xfrm>
            <a:off x="11218333" y="159735"/>
            <a:ext cx="460628" cy="650726"/>
          </a:xfrm>
          <a:prstGeom prst="rect">
            <a:avLst/>
          </a:prstGeom>
        </p:spPr>
      </p:pic>
      <p:cxnSp>
        <p:nvCxnSpPr>
          <p:cNvPr id="11" name="直线连接符 10"/>
          <p:cNvCxnSpPr/>
          <p:nvPr userDrawn="1"/>
        </p:nvCxnSpPr>
        <p:spPr>
          <a:xfrm>
            <a:off x="515938" y="917717"/>
            <a:ext cx="11163023"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灯片编号占位符 9"/>
          <p:cNvSpPr txBox="1"/>
          <p:nvPr userDrawn="1"/>
        </p:nvSpPr>
        <p:spPr>
          <a:xfrm>
            <a:off x="11620533" y="6433508"/>
            <a:ext cx="453162" cy="326067"/>
          </a:xfrm>
          <a:prstGeom prst="rect">
            <a:avLst/>
          </a:prstGeom>
        </p:spPr>
        <p:txBody>
          <a:bodyPr vert="horz" lIns="91440" tIns="45720" rIns="91440" bIns="45720" rtlCol="0" anchor="ctr"/>
          <a:lstStyle>
            <a:defPPr>
              <a:defRPr lang="zh-CN"/>
            </a:defPPr>
            <a:lvl1pPr marL="0" algn="l" defTabSz="914400" rtl="0" eaLnBrk="1" latinLnBrk="0" hangingPunct="1">
              <a:defRPr sz="1000" b="0" i="0" kern="1200">
                <a:solidFill>
                  <a:schemeClr val="bg2">
                    <a:lumMod val="10000"/>
                  </a:schemeClr>
                </a:solidFill>
                <a:latin typeface="Hei" pitchFamily="2" charset="-122"/>
                <a:ea typeface="Hei" pitchFamily="2"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3FC71534-0AD7-498F-BC22-20E52B6B36CB}" type="slidenum">
              <a:rPr lang="zh-CN" altLang="en-US" sz="1000" smtClean="0"/>
              <a:t>‹#›</a:t>
            </a:fld>
            <a:endParaRPr lang="en-US" sz="1000" dirty="0"/>
          </a:p>
        </p:txBody>
      </p:sp>
    </p:spTree>
    <p:extLst>
      <p:ext uri="{BB962C8B-B14F-4D97-AF65-F5344CB8AC3E}">
        <p14:creationId xmlns:p14="http://schemas.microsoft.com/office/powerpoint/2010/main" val="3321677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8_标题和内容">
    <p:spTree>
      <p:nvGrpSpPr>
        <p:cNvPr id="1" name=""/>
        <p:cNvGrpSpPr/>
        <p:nvPr/>
      </p:nvGrpSpPr>
      <p:grpSpPr>
        <a:xfrm>
          <a:off x="0" y="0"/>
          <a:ext cx="0" cy="0"/>
          <a:chOff x="0" y="0"/>
          <a:chExt cx="0" cy="0"/>
        </a:xfrm>
      </p:grpSpPr>
      <p:sp>
        <p:nvSpPr>
          <p:cNvPr id="35" name="标题 9"/>
          <p:cNvSpPr>
            <a:spLocks noGrp="1"/>
          </p:cNvSpPr>
          <p:nvPr>
            <p:ph type="title" hasCustomPrompt="1"/>
          </p:nvPr>
        </p:nvSpPr>
        <p:spPr>
          <a:xfrm>
            <a:off x="422633" y="423042"/>
            <a:ext cx="10054849" cy="444913"/>
          </a:xfrm>
          <a:prstGeom prst="rect">
            <a:avLst/>
          </a:prstGeom>
        </p:spPr>
        <p:txBody>
          <a:bodyPr/>
          <a:lstStyle>
            <a:lvl1pPr>
              <a:defRPr sz="2400" b="1" i="0">
                <a:solidFill>
                  <a:schemeClr val="tx1">
                    <a:lumMod val="50000"/>
                  </a:schemeClr>
                </a:solidFill>
                <a:latin typeface="微软雅黑" panose="020B0503020204020204" pitchFamily="34" charset="-122"/>
                <a:ea typeface="微软雅黑" panose="020B0503020204020204" pitchFamily="34" charset="-122"/>
              </a:defRPr>
            </a:lvl1pPr>
          </a:lstStyle>
          <a:p>
            <a:r>
              <a:rPr kumimoji="1" lang="zh-CN" altLang="en-US" dirty="0"/>
              <a:t>一级标题</a:t>
            </a:r>
            <a:r>
              <a:rPr kumimoji="1" lang="en-US" altLang="zh-CN" dirty="0"/>
              <a:t>-</a:t>
            </a:r>
            <a:r>
              <a:rPr kumimoji="1" lang="zh-CN" altLang="en-US" dirty="0"/>
              <a:t>微软雅黑</a:t>
            </a:r>
            <a:r>
              <a:rPr kumimoji="1" lang="en-US" altLang="zh-CN" dirty="0"/>
              <a:t>-</a:t>
            </a:r>
            <a:r>
              <a:rPr kumimoji="1" lang="zh-CN" altLang="en-US" dirty="0"/>
              <a:t>加粗体（根据需要调整字号）</a:t>
            </a:r>
          </a:p>
        </p:txBody>
      </p:sp>
      <p:sp>
        <p:nvSpPr>
          <p:cNvPr id="5" name="矩形 4"/>
          <p:cNvSpPr/>
          <p:nvPr userDrawn="1"/>
        </p:nvSpPr>
        <p:spPr>
          <a:xfrm>
            <a:off x="515938" y="6730079"/>
            <a:ext cx="11676062" cy="144000"/>
          </a:xfrm>
          <a:prstGeom prst="rect">
            <a:avLst/>
          </a:prstGeom>
          <a:solidFill>
            <a:srgbClr val="D70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4" name="图片 33"/>
          <p:cNvPicPr>
            <a:picLocks noChangeAspect="1"/>
          </p:cNvPicPr>
          <p:nvPr userDrawn="1"/>
        </p:nvPicPr>
        <p:blipFill>
          <a:blip r:embed="rId2" cstate="print"/>
          <a:stretch>
            <a:fillRect/>
          </a:stretch>
        </p:blipFill>
        <p:spPr>
          <a:xfrm>
            <a:off x="11218333" y="159735"/>
            <a:ext cx="460628" cy="650726"/>
          </a:xfrm>
          <a:prstGeom prst="rect">
            <a:avLst/>
          </a:prstGeom>
        </p:spPr>
      </p:pic>
      <p:sp>
        <p:nvSpPr>
          <p:cNvPr id="36" name="文本占位符 19"/>
          <p:cNvSpPr>
            <a:spLocks noGrp="1"/>
          </p:cNvSpPr>
          <p:nvPr>
            <p:ph type="body" sz="quarter" idx="11" hasCustomPrompt="1"/>
          </p:nvPr>
        </p:nvSpPr>
        <p:spPr>
          <a:xfrm>
            <a:off x="435121" y="1128287"/>
            <a:ext cx="9635311" cy="303387"/>
          </a:xfrm>
          <a:prstGeom prst="rect">
            <a:avLst/>
          </a:prstGeom>
        </p:spPr>
        <p:txBody>
          <a:bodyPr/>
          <a:lstStyle>
            <a:lvl1pPr marL="0" indent="0">
              <a:buNone/>
              <a:defRPr sz="2000" b="1">
                <a:solidFill>
                  <a:schemeClr val="tx1">
                    <a:lumMod val="50000"/>
                  </a:schemeClr>
                </a:solidFill>
                <a:latin typeface="方正兰亭黑简体" panose="02000000000000000000" pitchFamily="2" charset="-122"/>
                <a:ea typeface="方正兰亭黑简体" panose="02000000000000000000" pitchFamily="2" charset="-122"/>
              </a:defRPr>
            </a:lvl1pPr>
          </a:lstStyle>
          <a:p>
            <a:r>
              <a:rPr kumimoji="1" lang="zh-CN" altLang="en-US" dirty="0"/>
              <a:t>二级标题</a:t>
            </a:r>
            <a:r>
              <a:rPr kumimoji="1" lang="en-US" altLang="zh-CN" dirty="0"/>
              <a:t>-</a:t>
            </a:r>
            <a:r>
              <a:rPr kumimoji="1" lang="zh-CN" altLang="en-US" dirty="0"/>
              <a:t>方正兰亭简体（根据需要调整</a:t>
            </a:r>
            <a:r>
              <a:rPr kumimoji="1" lang="zh-CN" altLang="en-US" b="1" dirty="0"/>
              <a:t>位置和</a:t>
            </a:r>
            <a:r>
              <a:rPr kumimoji="1" lang="zh-CN" altLang="en-US" dirty="0"/>
              <a:t>字号）</a:t>
            </a:r>
          </a:p>
        </p:txBody>
      </p:sp>
      <p:sp>
        <p:nvSpPr>
          <p:cNvPr id="37" name="文本占位符 30"/>
          <p:cNvSpPr>
            <a:spLocks noGrp="1"/>
          </p:cNvSpPr>
          <p:nvPr>
            <p:ph type="body" sz="quarter" idx="15" hasCustomPrompt="1"/>
          </p:nvPr>
        </p:nvSpPr>
        <p:spPr>
          <a:xfrm>
            <a:off x="446870" y="1553377"/>
            <a:ext cx="11221460" cy="4987387"/>
          </a:xfrm>
          <a:prstGeom prst="rect">
            <a:avLst/>
          </a:prstGeom>
        </p:spPr>
        <p:txBody>
          <a:bodyPr/>
          <a:lstStyle>
            <a:lvl1pPr marL="228600" marR="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sz="1600">
                <a:latin typeface="方正兰亭黑简体" panose="02000000000000000000" pitchFamily="2" charset="-122"/>
                <a:ea typeface="方正兰亭黑简体" panose="02000000000000000000" pitchFamily="2" charset="-122"/>
              </a:defRPr>
            </a:lvl1pPr>
          </a:lstStyle>
          <a:p>
            <a:r>
              <a:rPr kumimoji="1" lang="zh-CN" altLang="en-US" dirty="0"/>
              <a:t>内容</a:t>
            </a:r>
          </a:p>
        </p:txBody>
      </p:sp>
      <p:cxnSp>
        <p:nvCxnSpPr>
          <p:cNvPr id="11" name="直线连接符 10"/>
          <p:cNvCxnSpPr/>
          <p:nvPr userDrawn="1"/>
        </p:nvCxnSpPr>
        <p:spPr>
          <a:xfrm>
            <a:off x="515938" y="917717"/>
            <a:ext cx="11163023"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灯片编号占位符 9"/>
          <p:cNvSpPr txBox="1"/>
          <p:nvPr userDrawn="1"/>
        </p:nvSpPr>
        <p:spPr>
          <a:xfrm>
            <a:off x="11620533" y="6433508"/>
            <a:ext cx="453162" cy="326067"/>
          </a:xfrm>
          <a:prstGeom prst="rect">
            <a:avLst/>
          </a:prstGeom>
        </p:spPr>
        <p:txBody>
          <a:bodyPr vert="horz" lIns="91440" tIns="45720" rIns="91440" bIns="45720" rtlCol="0" anchor="ctr"/>
          <a:lstStyle>
            <a:defPPr>
              <a:defRPr lang="zh-CN"/>
            </a:defPPr>
            <a:lvl1pPr marL="0" algn="l" defTabSz="914400" rtl="0" eaLnBrk="1" latinLnBrk="0" hangingPunct="1">
              <a:defRPr sz="1000" b="0" i="0" kern="1200">
                <a:solidFill>
                  <a:schemeClr val="bg2">
                    <a:lumMod val="10000"/>
                  </a:schemeClr>
                </a:solidFill>
                <a:latin typeface="Hei" pitchFamily="2" charset="-122"/>
                <a:ea typeface="Hei" pitchFamily="2"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3FC71534-0AD7-498F-BC22-20E52B6B36CB}" type="slidenum">
              <a:rPr lang="zh-CN" altLang="en-US" sz="1000" smtClean="0"/>
              <a:t>‹#›</a:t>
            </a:fld>
            <a:endParaRPr lang="en-US" sz="1000" dirty="0"/>
          </a:p>
        </p:txBody>
      </p:sp>
    </p:spTree>
    <p:extLst>
      <p:ext uri="{BB962C8B-B14F-4D97-AF65-F5344CB8AC3E}">
        <p14:creationId xmlns:p14="http://schemas.microsoft.com/office/powerpoint/2010/main" val="2534701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标题幻灯片">
    <p:spTree>
      <p:nvGrpSpPr>
        <p:cNvPr id="1" name=""/>
        <p:cNvGrpSpPr/>
        <p:nvPr/>
      </p:nvGrpSpPr>
      <p:grpSpPr>
        <a:xfrm>
          <a:off x="0" y="0"/>
          <a:ext cx="0" cy="0"/>
          <a:chOff x="0" y="0"/>
          <a:chExt cx="0" cy="0"/>
        </a:xfrm>
      </p:grpSpPr>
      <p:cxnSp>
        <p:nvCxnSpPr>
          <p:cNvPr id="2" name="直线连接符 1"/>
          <p:cNvCxnSpPr/>
          <p:nvPr userDrawn="1"/>
        </p:nvCxnSpPr>
        <p:spPr>
          <a:xfrm>
            <a:off x="749066" y="7579210"/>
            <a:ext cx="10109833"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srcRect l="6320" t="75168" b="2343"/>
          <a:stretch>
            <a:fillRect/>
          </a:stretch>
        </p:blipFill>
        <p:spPr>
          <a:xfrm>
            <a:off x="0" y="6475413"/>
            <a:ext cx="12192000" cy="382588"/>
          </a:xfrm>
          <a:prstGeom prst="rect">
            <a:avLst/>
          </a:prstGeom>
        </p:spPr>
      </p:pic>
      <p:sp>
        <p:nvSpPr>
          <p:cNvPr id="26" name="文本占位符 25"/>
          <p:cNvSpPr>
            <a:spLocks noGrp="1"/>
          </p:cNvSpPr>
          <p:nvPr>
            <p:ph type="body" sz="quarter" idx="13" hasCustomPrompt="1"/>
          </p:nvPr>
        </p:nvSpPr>
        <p:spPr>
          <a:xfrm>
            <a:off x="446870" y="1732922"/>
            <a:ext cx="4186237" cy="573087"/>
          </a:xfrm>
          <a:prstGeom prst="rect">
            <a:avLst/>
          </a:prstGeom>
        </p:spPr>
        <p:txBody>
          <a:bodyPr/>
          <a:lstStyle>
            <a:lvl1pPr marL="0" indent="0">
              <a:buNone/>
              <a:defRPr sz="1800" b="1">
                <a:latin typeface="Lantinghei SC Demibold" panose="02000000000000000000" pitchFamily="2" charset="-122"/>
                <a:ea typeface="Lantinghei SC Demibold" panose="02000000000000000000" pitchFamily="2" charset="-122"/>
              </a:defRPr>
            </a:lvl1pPr>
          </a:lstStyle>
          <a:p>
            <a:r>
              <a:rPr kumimoji="1" lang="zh-CN" altLang="en-US" dirty="0"/>
              <a:t>内文或图表的小标题</a:t>
            </a:r>
            <a:r>
              <a:rPr kumimoji="1" lang="en-US" altLang="zh-CN" dirty="0"/>
              <a:t>-</a:t>
            </a:r>
            <a:r>
              <a:rPr kumimoji="1" lang="zh-CN" altLang="en-US" dirty="0"/>
              <a:t>兰亭黑</a:t>
            </a:r>
            <a:r>
              <a:rPr kumimoji="1" lang="en-US" altLang="zh-CN" dirty="0"/>
              <a:t>-18</a:t>
            </a:r>
            <a:r>
              <a:rPr kumimoji="1" lang="zh-CN" altLang="en-US" dirty="0"/>
              <a:t>号</a:t>
            </a:r>
          </a:p>
        </p:txBody>
      </p:sp>
      <p:pic>
        <p:nvPicPr>
          <p:cNvPr id="4" name="图片 3"/>
          <p:cNvPicPr>
            <a:picLocks noChangeAspect="1"/>
          </p:cNvPicPr>
          <p:nvPr userDrawn="1"/>
        </p:nvPicPr>
        <p:blipFill>
          <a:blip r:embed="rId3"/>
          <a:stretch>
            <a:fillRect/>
          </a:stretch>
        </p:blipFill>
        <p:spPr>
          <a:xfrm>
            <a:off x="11070378" y="199292"/>
            <a:ext cx="597952" cy="844726"/>
          </a:xfrm>
          <a:prstGeom prst="rect">
            <a:avLst/>
          </a:prstGeom>
        </p:spPr>
      </p:pic>
      <p:sp>
        <p:nvSpPr>
          <p:cNvPr id="10" name="标题 9"/>
          <p:cNvSpPr>
            <a:spLocks noGrp="1"/>
          </p:cNvSpPr>
          <p:nvPr>
            <p:ph type="title" hasCustomPrompt="1"/>
          </p:nvPr>
        </p:nvSpPr>
        <p:spPr>
          <a:xfrm>
            <a:off x="422633" y="500554"/>
            <a:ext cx="10054849" cy="517909"/>
          </a:xfrm>
          <a:prstGeom prst="rect">
            <a:avLst/>
          </a:prstGeom>
        </p:spPr>
        <p:txBody>
          <a:bodyPr/>
          <a:lstStyle>
            <a:lvl1pPr>
              <a:defRPr sz="2400" b="1" i="0">
                <a:latin typeface="微软雅黑" panose="020B0503020204020204" pitchFamily="34" charset="-122"/>
                <a:ea typeface="微软雅黑" panose="020B0503020204020204" pitchFamily="34" charset="-122"/>
              </a:defRPr>
            </a:lvl1pPr>
          </a:lstStyle>
          <a:p>
            <a:r>
              <a:rPr kumimoji="1" lang="zh-CN" altLang="en-US" dirty="0"/>
              <a:t>一级标题</a:t>
            </a:r>
            <a:r>
              <a:rPr kumimoji="1" lang="en-US" altLang="zh-CN" dirty="0"/>
              <a:t>-</a:t>
            </a:r>
            <a:r>
              <a:rPr kumimoji="1" lang="zh-CN" altLang="en-US" dirty="0"/>
              <a:t>微软雅黑</a:t>
            </a:r>
            <a:r>
              <a:rPr kumimoji="1" lang="en-US" altLang="zh-CN" dirty="0"/>
              <a:t>-24</a:t>
            </a:r>
            <a:r>
              <a:rPr kumimoji="1" lang="zh-CN" altLang="en-US" dirty="0"/>
              <a:t>号</a:t>
            </a:r>
            <a:r>
              <a:rPr kumimoji="1" lang="en-US" altLang="zh-CN" dirty="0"/>
              <a:t>-</a:t>
            </a:r>
            <a:r>
              <a:rPr kumimoji="1" lang="zh-CN" altLang="en-US" dirty="0"/>
              <a:t>加粗体</a:t>
            </a:r>
          </a:p>
        </p:txBody>
      </p:sp>
      <p:sp>
        <p:nvSpPr>
          <p:cNvPr id="20" name="文本占位符 19"/>
          <p:cNvSpPr>
            <a:spLocks noGrp="1"/>
          </p:cNvSpPr>
          <p:nvPr>
            <p:ph type="body" sz="quarter" idx="11" hasCustomPrompt="1"/>
          </p:nvPr>
        </p:nvSpPr>
        <p:spPr>
          <a:xfrm>
            <a:off x="435121" y="1004456"/>
            <a:ext cx="6363737" cy="428981"/>
          </a:xfrm>
          <a:prstGeom prst="rect">
            <a:avLst/>
          </a:prstGeom>
        </p:spPr>
        <p:txBody>
          <a:bodyPr/>
          <a:lstStyle>
            <a:lvl1pPr marL="0" indent="0">
              <a:buNone/>
              <a:defRPr sz="2000">
                <a:latin typeface="FZLanTingHeiS-R-GB" panose="02000000000000000000" pitchFamily="2" charset="-122"/>
                <a:ea typeface="FZLanTingHeiS-R-GB" panose="02000000000000000000" pitchFamily="2" charset="-122"/>
              </a:defRPr>
            </a:lvl1pPr>
          </a:lstStyle>
          <a:p>
            <a:r>
              <a:rPr kumimoji="1" lang="zh-CN" altLang="en-US" dirty="0"/>
              <a:t>二级标题</a:t>
            </a:r>
            <a:r>
              <a:rPr kumimoji="1" lang="en-US" altLang="zh-CN" dirty="0"/>
              <a:t>-</a:t>
            </a:r>
            <a:r>
              <a:rPr kumimoji="1" lang="zh-CN" altLang="en-US" dirty="0"/>
              <a:t>方正兰亭简体</a:t>
            </a:r>
            <a:r>
              <a:rPr kumimoji="1" lang="en-US" altLang="zh-CN" dirty="0"/>
              <a:t>-20</a:t>
            </a:r>
            <a:r>
              <a:rPr kumimoji="1" lang="zh-CN" altLang="en-US" dirty="0"/>
              <a:t>号</a:t>
            </a:r>
          </a:p>
        </p:txBody>
      </p:sp>
      <p:sp>
        <p:nvSpPr>
          <p:cNvPr id="23" name="文本占位符 22"/>
          <p:cNvSpPr>
            <a:spLocks noGrp="1"/>
          </p:cNvSpPr>
          <p:nvPr>
            <p:ph type="body" sz="quarter" idx="12" hasCustomPrompt="1"/>
          </p:nvPr>
        </p:nvSpPr>
        <p:spPr>
          <a:xfrm>
            <a:off x="435121" y="6548404"/>
            <a:ext cx="495202" cy="233945"/>
          </a:xfrm>
          <a:prstGeom prst="rect">
            <a:avLst/>
          </a:prstGeom>
        </p:spPr>
        <p:txBody>
          <a:bodyPr/>
          <a:lstStyle>
            <a:lvl1pPr marL="0" indent="0">
              <a:buNone/>
              <a:defRPr sz="1100">
                <a:latin typeface="微软雅黑" panose="020B0503020204020204" pitchFamily="34" charset="-122"/>
                <a:ea typeface="微软雅黑" panose="020B0503020204020204" pitchFamily="34" charset="-122"/>
                <a:cs typeface="Arial" panose="020B0604020202020204" pitchFamily="34" charset="0"/>
              </a:defRPr>
            </a:lvl1pPr>
          </a:lstStyle>
          <a:p>
            <a:r>
              <a:rPr kumimoji="1" lang="zh-CN" altLang="en-US" dirty="0"/>
              <a:t>页码</a:t>
            </a:r>
          </a:p>
        </p:txBody>
      </p:sp>
      <p:sp>
        <p:nvSpPr>
          <p:cNvPr id="31" name="文本占位符 30"/>
          <p:cNvSpPr>
            <a:spLocks noGrp="1"/>
          </p:cNvSpPr>
          <p:nvPr>
            <p:ph type="body" sz="quarter" idx="15" hasCustomPrompt="1"/>
          </p:nvPr>
        </p:nvSpPr>
        <p:spPr>
          <a:xfrm>
            <a:off x="446870" y="2398201"/>
            <a:ext cx="5322887" cy="3384669"/>
          </a:xfrm>
          <a:prstGeom prst="rect">
            <a:avLst/>
          </a:prstGeom>
        </p:spPr>
        <p:txBody>
          <a:bodyPr/>
          <a:lstStyle>
            <a:lvl1pPr>
              <a:lnSpc>
                <a:spcPct val="150000"/>
              </a:lnSpc>
              <a:defRPr sz="1600">
                <a:latin typeface="FZLanTingHeiS-R-GB" panose="02000000000000000000" pitchFamily="2" charset="-122"/>
                <a:ea typeface="FZLanTingHeiS-R-GB" panose="02000000000000000000" pitchFamily="2" charset="-122"/>
              </a:defRPr>
            </a:lvl1pPr>
          </a:lstStyle>
          <a:p>
            <a:r>
              <a:rPr kumimoji="1" lang="zh-CN" altLang="en-US" dirty="0"/>
              <a:t>内容为图文时参见此页示例。</a:t>
            </a:r>
            <a:endParaRPr kumimoji="1" lang="en-US" altLang="zh-CN" dirty="0"/>
          </a:p>
          <a:p>
            <a:r>
              <a:rPr kumimoji="1" lang="zh-CN" altLang="en-US" dirty="0"/>
              <a:t>右图为图表的颜色风格示意，具体使用时根据实际需要参照此风格设计制作。</a:t>
            </a:r>
            <a:endParaRPr kumimoji="1" lang="en-US" altLang="zh-CN" dirty="0"/>
          </a:p>
          <a:p>
            <a:r>
              <a:rPr kumimoji="1" lang="zh-CN" altLang="en-US" dirty="0"/>
              <a:t>内容为文字时，根据文字多少来调整大小间距，原则上不能超过小标题，特殊情况除外。</a:t>
            </a:r>
          </a:p>
        </p:txBody>
      </p:sp>
      <p:sp>
        <p:nvSpPr>
          <p:cNvPr id="11" name="文本框 10"/>
          <p:cNvSpPr txBox="1"/>
          <p:nvPr userDrawn="1"/>
        </p:nvSpPr>
        <p:spPr>
          <a:xfrm>
            <a:off x="7718323" y="6507409"/>
            <a:ext cx="4056235" cy="307777"/>
          </a:xfrm>
          <a:prstGeom prst="rect">
            <a:avLst/>
          </a:prstGeom>
          <a:noFill/>
        </p:spPr>
        <p:txBody>
          <a:bodyPr wrap="square" rtlCol="0">
            <a:spAutoFit/>
          </a:bodyPr>
          <a:lstStyle/>
          <a:p>
            <a:pPr algn="r"/>
            <a:r>
              <a:rPr kumimoji="1" lang="zh-CN" altLang="en-US" sz="1400" b="1" dirty="0">
                <a:solidFill>
                  <a:schemeClr val="bg1"/>
                </a:solidFill>
                <a:latin typeface="Lantinghei SC Demibold" panose="02000000000000000000" pitchFamily="2" charset="-122"/>
                <a:ea typeface="Lantinghei SC Demibold" panose="02000000000000000000" pitchFamily="2" charset="-122"/>
              </a:rPr>
              <a:t>中国建材集团财务有限公司</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885177"/>
          </a:xfrm>
          <a:prstGeom prst="rect">
            <a:avLst/>
          </a:prstGeom>
        </p:spPr>
        <p:txBody>
          <a:bodyPr/>
          <a:lstStyle/>
          <a:p>
            <a:r>
              <a:rPr kumimoji="1" lang="zh-CN" altLang="en-US" dirty="0"/>
              <a:t>单击此处编辑母版标题样式</a:t>
            </a:r>
          </a:p>
        </p:txBody>
      </p:sp>
      <p:sp>
        <p:nvSpPr>
          <p:cNvPr id="4" name="内容占位符 3"/>
          <p:cNvSpPr>
            <a:spLocks noGrp="1"/>
          </p:cNvSpPr>
          <p:nvPr>
            <p:ph sz="quarter" idx="10" hasCustomPrompt="1"/>
          </p:nvPr>
        </p:nvSpPr>
        <p:spPr>
          <a:xfrm>
            <a:off x="905329" y="1455965"/>
            <a:ext cx="7454900" cy="1436526"/>
          </a:xfrm>
          <a:prstGeom prst="rect">
            <a:avLst/>
          </a:prstGeom>
        </p:spPr>
        <p:txBody>
          <a:bodyPr/>
          <a:lstStyle/>
          <a:p>
            <a:r>
              <a:rPr kumimoji="1" lang="zh-CN" altLang="en-US" dirty="0"/>
              <a:t>编辑母版文本样式
第二级
第三级
第四级
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两项内容">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比较">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6" r:id="rId14"/>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tiff"/><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stretch>
            <a:fillRect/>
          </a:stretch>
        </p:blipFill>
        <p:spPr>
          <a:xfrm>
            <a:off x="0" y="0"/>
            <a:ext cx="12192000" cy="6858000"/>
          </a:xfrm>
          <a:prstGeom prst="rect">
            <a:avLst/>
          </a:prstGeom>
        </p:spPr>
      </p:pic>
      <p:sp>
        <p:nvSpPr>
          <p:cNvPr id="23" name="文本框 22"/>
          <p:cNvSpPr txBox="1"/>
          <p:nvPr/>
        </p:nvSpPr>
        <p:spPr>
          <a:xfrm>
            <a:off x="3520351" y="2600792"/>
            <a:ext cx="8814644" cy="825419"/>
          </a:xfrm>
          <a:prstGeom prst="rect">
            <a:avLst/>
          </a:prstGeom>
          <a:noFill/>
        </p:spPr>
        <p:txBody>
          <a:bodyPr wrap="square" rtlCol="0">
            <a:spAutoFit/>
          </a:bodyPr>
          <a:lstStyle/>
          <a:p>
            <a:pPr algn="ctr">
              <a:lnSpc>
                <a:spcPct val="150000"/>
              </a:lnSpc>
            </a:pPr>
            <a:r>
              <a:rPr kumimoji="1" lang="zh-CN" altLang="en-US" sz="3600" b="1" dirty="0">
                <a:solidFill>
                  <a:schemeClr val="bg1"/>
                </a:solidFill>
                <a:latin typeface="微软雅黑" panose="020B0503020204020204" pitchFamily="34" charset="-122"/>
                <a:ea typeface="微软雅黑" panose="020B0503020204020204" pitchFamily="34" charset="-122"/>
              </a:rPr>
              <a:t>信用评分卡模型分析</a:t>
            </a:r>
          </a:p>
        </p:txBody>
      </p:sp>
      <p:sp>
        <p:nvSpPr>
          <p:cNvPr id="25" name="文本框 24"/>
          <p:cNvSpPr txBox="1"/>
          <p:nvPr/>
        </p:nvSpPr>
        <p:spPr>
          <a:xfrm>
            <a:off x="7059233" y="5108874"/>
            <a:ext cx="3659044" cy="369332"/>
          </a:xfrm>
          <a:prstGeom prst="rect">
            <a:avLst/>
          </a:prstGeom>
          <a:noFill/>
        </p:spPr>
        <p:txBody>
          <a:bodyPr wrap="square" rtlCol="0">
            <a:spAutoFit/>
          </a:bodyPr>
          <a:lstStyle/>
          <a:p>
            <a:r>
              <a:rPr kumimoji="1" lang="en-US" altLang="zh-CN" dirty="0">
                <a:latin typeface="微软雅黑" panose="020B0503020204020204" pitchFamily="34" charset="-122"/>
                <a:ea typeface="微软雅黑" panose="020B0503020204020204" pitchFamily="34" charset="-122"/>
              </a:rPr>
              <a:t>    2021</a:t>
            </a:r>
            <a:r>
              <a:rPr kumimoji="1" lang="zh-CN" altLang="en-US" dirty="0">
                <a:latin typeface="微软雅黑" panose="020B0503020204020204" pitchFamily="34" charset="-122"/>
                <a:ea typeface="微软雅黑" panose="020B0503020204020204" pitchFamily="34" charset="-122"/>
              </a:rPr>
              <a:t>年</a:t>
            </a:r>
            <a:r>
              <a:rPr kumimoji="1" lang="en-US" altLang="zh-CN" dirty="0">
                <a:latin typeface="微软雅黑" panose="020B0503020204020204" pitchFamily="34" charset="-122"/>
                <a:ea typeface="微软雅黑" panose="020B0503020204020204" pitchFamily="34" charset="-122"/>
              </a:rPr>
              <a:t>3</a:t>
            </a:r>
            <a:r>
              <a:rPr kumimoji="1" lang="zh-CN" altLang="en-US" dirty="0">
                <a:latin typeface="微软雅黑" panose="020B0503020204020204" pitchFamily="34" charset="-122"/>
                <a:ea typeface="微软雅黑" panose="020B0503020204020204" pitchFamily="34" charset="-122"/>
              </a:rPr>
              <a:t>月</a:t>
            </a:r>
          </a:p>
        </p:txBody>
      </p:sp>
      <p:pic>
        <p:nvPicPr>
          <p:cNvPr id="14" name="图片 13"/>
          <p:cNvPicPr>
            <a:picLocks noChangeAspect="1"/>
          </p:cNvPicPr>
          <p:nvPr/>
        </p:nvPicPr>
        <p:blipFill>
          <a:blip r:embed="rId3"/>
          <a:stretch>
            <a:fillRect/>
          </a:stretch>
        </p:blipFill>
        <p:spPr>
          <a:xfrm>
            <a:off x="911942" y="547905"/>
            <a:ext cx="534165" cy="754614"/>
          </a:xfrm>
          <a:prstGeom prst="rect">
            <a:avLst/>
          </a:prstGeom>
        </p:spPr>
      </p:pic>
      <p:sp>
        <p:nvSpPr>
          <p:cNvPr id="15" name="文本框 14"/>
          <p:cNvSpPr txBox="1"/>
          <p:nvPr/>
        </p:nvSpPr>
        <p:spPr>
          <a:xfrm>
            <a:off x="1714826" y="581266"/>
            <a:ext cx="4046301" cy="477054"/>
          </a:xfrm>
          <a:prstGeom prst="rect">
            <a:avLst/>
          </a:prstGeom>
          <a:noFill/>
        </p:spPr>
        <p:txBody>
          <a:bodyPr wrap="none" rtlCol="0">
            <a:spAutoFit/>
          </a:bodyPr>
          <a:lstStyle/>
          <a:p>
            <a:r>
              <a:rPr kumimoji="1" lang="zh-CN" altLang="en-US" sz="2500" b="1" dirty="0">
                <a:solidFill>
                  <a:schemeClr val="bg2">
                    <a:lumMod val="10000"/>
                  </a:schemeClr>
                </a:solidFill>
                <a:latin typeface="+mn-ea"/>
              </a:rPr>
              <a:t>中国建材集团财务有限公司</a:t>
            </a:r>
          </a:p>
        </p:txBody>
      </p:sp>
      <p:cxnSp>
        <p:nvCxnSpPr>
          <p:cNvPr id="17" name="直线连接符 16"/>
          <p:cNvCxnSpPr/>
          <p:nvPr/>
        </p:nvCxnSpPr>
        <p:spPr>
          <a:xfrm>
            <a:off x="1619250" y="547904"/>
            <a:ext cx="0" cy="754614"/>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714826" y="967823"/>
            <a:ext cx="2526654" cy="273921"/>
          </a:xfrm>
          <a:prstGeom prst="rect">
            <a:avLst/>
          </a:prstGeom>
          <a:noFill/>
        </p:spPr>
        <p:txBody>
          <a:bodyPr wrap="none" rtlCol="0">
            <a:spAutoFit/>
          </a:bodyPr>
          <a:lstStyle/>
          <a:p>
            <a:r>
              <a:rPr kumimoji="1" lang="en-US" altLang="zh-CN" sz="1180" dirty="0">
                <a:solidFill>
                  <a:schemeClr val="bg2">
                    <a:lumMod val="10000"/>
                  </a:schemeClr>
                </a:solidFill>
                <a:ea typeface="Lantinghei SC Demibold" panose="02000000000000000000" pitchFamily="2" charset="-122"/>
              </a:rPr>
              <a:t>CNBM GROUP FINANCE CO.LTD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422633" y="437012"/>
            <a:ext cx="10054849" cy="444913"/>
          </a:xfrm>
          <a:prstGeom prst="rect">
            <a:avLst/>
          </a:prstGeom>
        </p:spPr>
        <p:txBody>
          <a:bodyPr/>
          <a:lstStyle>
            <a:lvl1pPr>
              <a:defRPr sz="2400" b="1" i="0">
                <a:latin typeface="微软雅黑" panose="020B0503020204020204" pitchFamily="34" charset="-122"/>
                <a:ea typeface="微软雅黑" panose="020B0503020204020204" pitchFamily="34" charset="-122"/>
              </a:defRPr>
            </a:lvl1pPr>
          </a:lstStyle>
          <a:p>
            <a:r>
              <a:rPr lang="zh-CN" altLang="en-US" dirty="0">
                <a:cs typeface="方正兰亭纤黑简体" panose="02000000000000000000" charset="-122"/>
                <a:sym typeface="+mn-ea"/>
              </a:rPr>
              <a:t>二、项目数据的处理和分析</a:t>
            </a:r>
            <a:endParaRPr lang="zh-CN" altLang="en-US" sz="2400" b="1" dirty="0">
              <a:latin typeface="微软雅黑" panose="020B0503020204020204" pitchFamily="34" charset="-122"/>
              <a:ea typeface="微软雅黑" panose="020B0503020204020204" pitchFamily="34" charset="-122"/>
              <a:cs typeface="方正兰亭纤黑简体" panose="02000000000000000000" charset="-122"/>
              <a:sym typeface="+mn-ea"/>
            </a:endParaRPr>
          </a:p>
        </p:txBody>
      </p:sp>
      <p:sp>
        <p:nvSpPr>
          <p:cNvPr id="25" name="矩形 24"/>
          <p:cNvSpPr/>
          <p:nvPr/>
        </p:nvSpPr>
        <p:spPr>
          <a:xfrm>
            <a:off x="6016072" y="5214926"/>
            <a:ext cx="3825072" cy="461665"/>
          </a:xfrm>
          <a:prstGeom prst="rect">
            <a:avLst/>
          </a:prstGeom>
        </p:spPr>
        <p:txBody>
          <a:bodyPr wrap="square">
            <a:spAutoFit/>
          </a:bodyPr>
          <a:lstStyle/>
          <a:p>
            <a:pPr algn="just">
              <a:lnSpc>
                <a:spcPct val="150000"/>
              </a:lnSpc>
              <a:defRPr/>
            </a:pPr>
            <a:r>
              <a:rPr lang="zh-CN" altLang="en-US" sz="1600" spc="300" dirty="0">
                <a:solidFill>
                  <a:srgbClr val="FFFFFF"/>
                </a:solidFill>
                <a:latin typeface="思源黑体 CN Regular" panose="020B0500000000000000" pitchFamily="34" charset="-122"/>
                <a:ea typeface="方正兰亭黑简体" panose="02000000000000000000" pitchFamily="2" charset="-122"/>
              </a:rPr>
              <a:t>做好融资投资（管股权增量）</a:t>
            </a:r>
          </a:p>
        </p:txBody>
      </p:sp>
      <p:sp>
        <p:nvSpPr>
          <p:cNvPr id="17" name="矩形">
            <a:extLst>
              <a:ext uri="{FF2B5EF4-FFF2-40B4-BE49-F238E27FC236}">
                <a16:creationId xmlns:a16="http://schemas.microsoft.com/office/drawing/2014/main" id="{1D51E9BC-D9C2-43D5-A356-1C10B4B7A1F6}"/>
              </a:ext>
            </a:extLst>
          </p:cNvPr>
          <p:cNvSpPr txBox="1"/>
          <p:nvPr/>
        </p:nvSpPr>
        <p:spPr>
          <a:xfrm>
            <a:off x="4621606" y="2606843"/>
            <a:ext cx="2540000" cy="371959"/>
          </a:xfrm>
          <a:prstGeom prst="rect">
            <a:avLst/>
          </a:prstGeom>
          <a:ln w="12700">
            <a:miter lim="400000"/>
          </a:ln>
          <a:extLst>
            <a:ext uri="{C572A759-6A51-4108-AA02-DFA0A04FC94B}">
              <ma14:wrappingTextBoxFlag xmlns="" xmlns:ma14="http://schemas.microsoft.com/office/mac/drawingml/2011/main" val="1"/>
            </a:ext>
          </a:extLst>
        </p:spPr>
        <p:txBody>
          <a:bodyPr lIns="60959" tIns="60959" rIns="60959" bIns="60959">
            <a:spAutoFit/>
          </a:bodyPr>
          <a:lstStyle/>
          <a:p>
            <a:pPr marL="134327" indent="-134327" defTabSz="609600">
              <a:lnSpc>
                <a:spcPct val="150000"/>
              </a:lnSpc>
              <a:buSzPct val="75000"/>
              <a:buChar char="•"/>
              <a:defRPr sz="2200">
                <a:solidFill>
                  <a:srgbClr val="6D6E6E"/>
                </a:solidFill>
                <a:latin typeface="Microsoft YaHei"/>
                <a:ea typeface="Microsoft YaHei"/>
                <a:cs typeface="Microsoft YaHei"/>
                <a:sym typeface="Microsoft YaHei"/>
              </a:defRPr>
            </a:pPr>
            <a:endParaRPr lang="zh-CN" altLang="en-US" sz="1200" dirty="0">
              <a:latin typeface="+mn-ea"/>
            </a:endParaRPr>
          </a:p>
        </p:txBody>
      </p:sp>
      <p:sp>
        <p:nvSpPr>
          <p:cNvPr id="28" name="全局架构…">
            <a:extLst>
              <a:ext uri="{FF2B5EF4-FFF2-40B4-BE49-F238E27FC236}">
                <a16:creationId xmlns:a16="http://schemas.microsoft.com/office/drawing/2014/main" id="{49A82218-C4D9-41F3-87E7-998F8D270DF2}"/>
              </a:ext>
            </a:extLst>
          </p:cNvPr>
          <p:cNvSpPr txBox="1"/>
          <p:nvPr/>
        </p:nvSpPr>
        <p:spPr>
          <a:xfrm>
            <a:off x="8575386" y="4853342"/>
            <a:ext cx="2220692" cy="346762"/>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nSpc>
                <a:spcPct val="80000"/>
              </a:lnSpc>
              <a:defRPr sz="3600" b="1">
                <a:solidFill>
                  <a:srgbClr val="FFFFFF"/>
                </a:solidFill>
                <a:latin typeface="Helvetica"/>
                <a:ea typeface="Helvetica"/>
                <a:cs typeface="Helvetica"/>
                <a:sym typeface="Helvetica"/>
              </a:defRPr>
            </a:pPr>
            <a:endParaRPr sz="2400" dirty="0">
              <a:solidFill>
                <a:srgbClr val="C00000"/>
              </a:solidFill>
              <a:latin typeface="Microsoft YaHei" panose="020B0503020204020204" pitchFamily="34" charset="-122"/>
              <a:ea typeface="Microsoft YaHei" panose="020B0503020204020204" pitchFamily="34" charset="-122"/>
            </a:endParaRPr>
          </a:p>
        </p:txBody>
      </p:sp>
      <p:sp>
        <p:nvSpPr>
          <p:cNvPr id="33" name="文本占位符 19">
            <a:extLst>
              <a:ext uri="{FF2B5EF4-FFF2-40B4-BE49-F238E27FC236}">
                <a16:creationId xmlns:a16="http://schemas.microsoft.com/office/drawing/2014/main" id="{2EB7FE09-0D40-45FF-89C4-6FE5F30ED753}"/>
              </a:ext>
            </a:extLst>
          </p:cNvPr>
          <p:cNvSpPr txBox="1"/>
          <p:nvPr/>
        </p:nvSpPr>
        <p:spPr>
          <a:xfrm>
            <a:off x="775252" y="1151749"/>
            <a:ext cx="9199743" cy="48549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方正兰亭黑简体" panose="02000000000000000000" pitchFamily="2" charset="-122"/>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mj-ea"/>
                <a:ea typeface="+mj-ea"/>
              </a:rPr>
              <a:t>（三）探索性数据分析</a:t>
            </a:r>
            <a:endParaRPr kumimoji="1" lang="zh-CN" altLang="en-US" sz="2400" b="1" i="0" u="none" strike="noStrike" kern="1200" cap="none" spc="0" normalizeH="0" baseline="0" noProof="0" dirty="0">
              <a:ln>
                <a:noFill/>
              </a:ln>
              <a:solidFill>
                <a:srgbClr val="3F3F3F">
                  <a:lumMod val="50000"/>
                </a:srgbClr>
              </a:solidFill>
              <a:effectLst/>
              <a:uLnTx/>
              <a:uFillTx/>
              <a:latin typeface="+mj-ea"/>
              <a:ea typeface="+mj-ea"/>
            </a:endParaRPr>
          </a:p>
          <a:p>
            <a:pPr lvl="0">
              <a:defRPr/>
            </a:pPr>
            <a:endParaRPr kumimoji="1" lang="zh-CN" altLang="en-US" sz="2400" b="1" i="0" u="none" strike="noStrike" kern="1200" cap="none" spc="0" normalizeH="0" baseline="0" noProof="0" dirty="0">
              <a:ln>
                <a:noFill/>
              </a:ln>
              <a:solidFill>
                <a:srgbClr val="3F3F3F">
                  <a:lumMod val="50000"/>
                </a:srgbClr>
              </a:solidFill>
              <a:effectLst/>
              <a:uLnTx/>
              <a:uFillTx/>
              <a:latin typeface="+mj-ea"/>
              <a:ea typeface="+mj-ea"/>
            </a:endParaRPr>
          </a:p>
        </p:txBody>
      </p:sp>
      <p:sp>
        <p:nvSpPr>
          <p:cNvPr id="26" name="文本框 25">
            <a:extLst>
              <a:ext uri="{FF2B5EF4-FFF2-40B4-BE49-F238E27FC236}">
                <a16:creationId xmlns:a16="http://schemas.microsoft.com/office/drawing/2014/main" id="{CDA0158C-6193-43DF-AAB0-04DF844CEB0A}"/>
              </a:ext>
            </a:extLst>
          </p:cNvPr>
          <p:cNvSpPr txBox="1"/>
          <p:nvPr/>
        </p:nvSpPr>
        <p:spPr>
          <a:xfrm>
            <a:off x="1003854" y="1675496"/>
            <a:ext cx="2961860" cy="4770537"/>
          </a:xfrm>
          <a:prstGeom prst="rect">
            <a:avLst/>
          </a:prstGeom>
          <a:noFill/>
        </p:spPr>
        <p:txBody>
          <a:bodyPr wrap="square">
            <a:spAutoFit/>
          </a:bodyPr>
          <a:lstStyle/>
          <a:p>
            <a:pPr algn="l"/>
            <a:r>
              <a:rPr lang="zh-CN" altLang="en-US" sz="1600" b="0" i="0" dirty="0">
                <a:solidFill>
                  <a:srgbClr val="4D4D4D"/>
                </a:solidFill>
                <a:effectLst/>
                <a:latin typeface="微软雅黑" panose="020B0503020204020204" pitchFamily="34" charset="-122"/>
                <a:ea typeface="微软雅黑" panose="020B0503020204020204" pitchFamily="34" charset="-122"/>
              </a:rPr>
              <a:t>探索性数据分析与传统统计分析的区别：</a:t>
            </a:r>
          </a:p>
          <a:p>
            <a:pPr algn="l"/>
            <a:endParaRPr lang="en-US" altLang="zh-CN" sz="1600" b="0" i="0" dirty="0">
              <a:solidFill>
                <a:srgbClr val="4D4D4D"/>
              </a:solidFill>
              <a:effectLst/>
              <a:latin typeface="微软雅黑" panose="020B0503020204020204" pitchFamily="34" charset="-122"/>
              <a:ea typeface="微软雅黑" panose="020B0503020204020204" pitchFamily="34" charset="-122"/>
            </a:endParaRPr>
          </a:p>
          <a:p>
            <a:pPr algn="l"/>
            <a:r>
              <a:rPr lang="zh-CN" altLang="en-US" sz="1600" b="0" i="0" dirty="0">
                <a:solidFill>
                  <a:srgbClr val="4D4D4D"/>
                </a:solidFill>
                <a:effectLst/>
                <a:latin typeface="微软雅黑" panose="020B0503020204020204" pitchFamily="34" charset="-122"/>
                <a:ea typeface="微软雅黑" panose="020B0503020204020204" pitchFamily="34" charset="-122"/>
              </a:rPr>
              <a:t>传统的统计分析方法：</a:t>
            </a:r>
            <a:endParaRPr lang="en-US" altLang="zh-CN" sz="1600" b="0" i="0" dirty="0">
              <a:solidFill>
                <a:srgbClr val="4D4D4D"/>
              </a:solidFill>
              <a:effectLst/>
              <a:latin typeface="微软雅黑" panose="020B0503020204020204" pitchFamily="34" charset="-122"/>
              <a:ea typeface="微软雅黑" panose="020B0503020204020204" pitchFamily="34" charset="-122"/>
            </a:endParaRPr>
          </a:p>
          <a:p>
            <a:pPr algn="l"/>
            <a:r>
              <a:rPr lang="zh-CN" altLang="en-US" sz="1600" b="0" i="0" dirty="0">
                <a:solidFill>
                  <a:srgbClr val="4D4D4D"/>
                </a:solidFill>
                <a:effectLst/>
                <a:latin typeface="微软雅黑" panose="020B0503020204020204" pitchFamily="34" charset="-122"/>
                <a:ea typeface="微软雅黑" panose="020B0503020204020204" pitchFamily="34" charset="-122"/>
              </a:rPr>
              <a:t>先假设样本服从某种分布，然后把数据套入假设模型再做分析。但由于多数数据并不能满足假设的分布，因此，传统统计分析结果常常不能让人满意。</a:t>
            </a:r>
            <a:endParaRPr lang="en-US" altLang="zh-CN" sz="1600" b="0" i="0" dirty="0">
              <a:solidFill>
                <a:srgbClr val="4D4D4D"/>
              </a:solidFill>
              <a:effectLst/>
              <a:latin typeface="微软雅黑" panose="020B0503020204020204" pitchFamily="34" charset="-122"/>
              <a:ea typeface="微软雅黑" panose="020B0503020204020204" pitchFamily="34" charset="-122"/>
            </a:endParaRPr>
          </a:p>
          <a:p>
            <a:pPr algn="l"/>
            <a:endParaRPr lang="zh-CN" altLang="en-US" sz="1600" b="0" i="0" dirty="0">
              <a:solidFill>
                <a:srgbClr val="4D4D4D"/>
              </a:solidFill>
              <a:effectLst/>
              <a:latin typeface="微软雅黑" panose="020B0503020204020204" pitchFamily="34" charset="-122"/>
              <a:ea typeface="微软雅黑" panose="020B0503020204020204" pitchFamily="34" charset="-122"/>
            </a:endParaRPr>
          </a:p>
          <a:p>
            <a:pPr algn="l"/>
            <a:r>
              <a:rPr lang="zh-CN" altLang="en-US" sz="1600" b="0" i="0" dirty="0">
                <a:solidFill>
                  <a:srgbClr val="4D4D4D"/>
                </a:solidFill>
                <a:effectLst/>
                <a:latin typeface="微软雅黑" panose="020B0503020204020204" pitchFamily="34" charset="-122"/>
                <a:ea typeface="微软雅黑" panose="020B0503020204020204" pitchFamily="34" charset="-122"/>
              </a:rPr>
              <a:t>探索性数据分析方法：</a:t>
            </a:r>
            <a:endParaRPr lang="en-US" altLang="zh-CN" sz="1600" b="0" i="0" dirty="0">
              <a:solidFill>
                <a:srgbClr val="4D4D4D"/>
              </a:solidFill>
              <a:effectLst/>
              <a:latin typeface="微软雅黑" panose="020B0503020204020204" pitchFamily="34" charset="-122"/>
              <a:ea typeface="微软雅黑" panose="020B0503020204020204" pitchFamily="34" charset="-122"/>
            </a:endParaRPr>
          </a:p>
          <a:p>
            <a:pPr algn="l"/>
            <a:r>
              <a:rPr lang="zh-CN" altLang="en-US" sz="1600" b="0" i="0" dirty="0">
                <a:solidFill>
                  <a:srgbClr val="4D4D4D"/>
                </a:solidFill>
                <a:effectLst/>
                <a:latin typeface="微软雅黑" panose="020B0503020204020204" pitchFamily="34" charset="-122"/>
                <a:ea typeface="微软雅黑" panose="020B0503020204020204" pitchFamily="34" charset="-122"/>
              </a:rPr>
              <a:t>注重数据的真实分，强调数据的可视化，使分析者能一目了然看出数据中隐含的规律，从而得到启发，以此帮助分析者找到适合数据的模型。“探索性”是指分析者对待解问题的理解会随着研究的深入不断变化。</a:t>
            </a:r>
          </a:p>
        </p:txBody>
      </p:sp>
      <p:pic>
        <p:nvPicPr>
          <p:cNvPr id="12" name="图片 11">
            <a:extLst>
              <a:ext uri="{FF2B5EF4-FFF2-40B4-BE49-F238E27FC236}">
                <a16:creationId xmlns:a16="http://schemas.microsoft.com/office/drawing/2014/main" id="{589205BA-A36A-489E-AA67-22BCB8D7AAD1}"/>
              </a:ext>
            </a:extLst>
          </p:cNvPr>
          <p:cNvPicPr>
            <a:picLocks noChangeAspect="1"/>
          </p:cNvPicPr>
          <p:nvPr/>
        </p:nvPicPr>
        <p:blipFill>
          <a:blip r:embed="rId3"/>
          <a:stretch>
            <a:fillRect/>
          </a:stretch>
        </p:blipFill>
        <p:spPr>
          <a:xfrm>
            <a:off x="3922859" y="1200097"/>
            <a:ext cx="7265287" cy="5346364"/>
          </a:xfrm>
          <a:prstGeom prst="rect">
            <a:avLst/>
          </a:prstGeom>
        </p:spPr>
      </p:pic>
    </p:spTree>
    <p:extLst>
      <p:ext uri="{BB962C8B-B14F-4D97-AF65-F5344CB8AC3E}">
        <p14:creationId xmlns:p14="http://schemas.microsoft.com/office/powerpoint/2010/main" val="3534355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422633" y="437012"/>
            <a:ext cx="10054849" cy="444913"/>
          </a:xfrm>
          <a:prstGeom prst="rect">
            <a:avLst/>
          </a:prstGeom>
        </p:spPr>
        <p:txBody>
          <a:bodyPr/>
          <a:lstStyle>
            <a:lvl1pPr>
              <a:defRPr sz="2400" b="1" i="0">
                <a:latin typeface="微软雅黑" panose="020B0503020204020204" pitchFamily="34" charset="-122"/>
                <a:ea typeface="微软雅黑" panose="020B0503020204020204" pitchFamily="34" charset="-122"/>
              </a:defRPr>
            </a:lvl1pPr>
          </a:lstStyle>
          <a:p>
            <a:r>
              <a:rPr lang="zh-CN" altLang="en-US" dirty="0">
                <a:cs typeface="方正兰亭纤黑简体" panose="02000000000000000000" charset="-122"/>
                <a:sym typeface="+mn-ea"/>
              </a:rPr>
              <a:t>三、模型实现与信用评分搭建</a:t>
            </a:r>
            <a:endParaRPr lang="zh-CN" altLang="en-US" sz="2400" b="1" dirty="0">
              <a:latin typeface="微软雅黑" panose="020B0503020204020204" pitchFamily="34" charset="-122"/>
              <a:ea typeface="微软雅黑" panose="020B0503020204020204" pitchFamily="34" charset="-122"/>
              <a:cs typeface="方正兰亭纤黑简体" panose="02000000000000000000" charset="-122"/>
              <a:sym typeface="+mn-ea"/>
            </a:endParaRPr>
          </a:p>
        </p:txBody>
      </p:sp>
      <p:sp>
        <p:nvSpPr>
          <p:cNvPr id="25" name="矩形 24"/>
          <p:cNvSpPr/>
          <p:nvPr/>
        </p:nvSpPr>
        <p:spPr>
          <a:xfrm>
            <a:off x="6016072" y="5214926"/>
            <a:ext cx="3825072" cy="461665"/>
          </a:xfrm>
          <a:prstGeom prst="rect">
            <a:avLst/>
          </a:prstGeom>
        </p:spPr>
        <p:txBody>
          <a:bodyPr wrap="square">
            <a:spAutoFit/>
          </a:bodyPr>
          <a:lstStyle/>
          <a:p>
            <a:pPr algn="just">
              <a:lnSpc>
                <a:spcPct val="150000"/>
              </a:lnSpc>
              <a:defRPr/>
            </a:pPr>
            <a:r>
              <a:rPr lang="zh-CN" altLang="en-US" sz="1600" spc="300" dirty="0">
                <a:solidFill>
                  <a:srgbClr val="FFFFFF"/>
                </a:solidFill>
                <a:latin typeface="思源黑体 CN Regular" panose="020B0500000000000000" pitchFamily="34" charset="-122"/>
                <a:ea typeface="方正兰亭黑简体" panose="02000000000000000000" pitchFamily="2" charset="-122"/>
              </a:rPr>
              <a:t>做好融资投资（管股权增量）</a:t>
            </a:r>
          </a:p>
        </p:txBody>
      </p:sp>
      <p:sp>
        <p:nvSpPr>
          <p:cNvPr id="28" name="全局架构…">
            <a:extLst>
              <a:ext uri="{FF2B5EF4-FFF2-40B4-BE49-F238E27FC236}">
                <a16:creationId xmlns:a16="http://schemas.microsoft.com/office/drawing/2014/main" id="{49A82218-C4D9-41F3-87E7-998F8D270DF2}"/>
              </a:ext>
            </a:extLst>
          </p:cNvPr>
          <p:cNvSpPr txBox="1"/>
          <p:nvPr/>
        </p:nvSpPr>
        <p:spPr>
          <a:xfrm>
            <a:off x="8575386" y="4853342"/>
            <a:ext cx="2220692" cy="346762"/>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nSpc>
                <a:spcPct val="80000"/>
              </a:lnSpc>
              <a:defRPr sz="3600" b="1">
                <a:solidFill>
                  <a:srgbClr val="FFFFFF"/>
                </a:solidFill>
                <a:latin typeface="Helvetica"/>
                <a:ea typeface="Helvetica"/>
                <a:cs typeface="Helvetica"/>
                <a:sym typeface="Helvetica"/>
              </a:defRPr>
            </a:pPr>
            <a:endParaRPr sz="2400" dirty="0">
              <a:solidFill>
                <a:srgbClr val="C00000"/>
              </a:solidFill>
              <a:latin typeface="Microsoft YaHei" panose="020B0503020204020204" pitchFamily="34" charset="-122"/>
              <a:ea typeface="Microsoft YaHei" panose="020B0503020204020204" pitchFamily="34" charset="-122"/>
            </a:endParaRPr>
          </a:p>
        </p:txBody>
      </p:sp>
      <p:sp>
        <p:nvSpPr>
          <p:cNvPr id="33" name="文本占位符 19">
            <a:extLst>
              <a:ext uri="{FF2B5EF4-FFF2-40B4-BE49-F238E27FC236}">
                <a16:creationId xmlns:a16="http://schemas.microsoft.com/office/drawing/2014/main" id="{2EB7FE09-0D40-45FF-89C4-6FE5F30ED753}"/>
              </a:ext>
            </a:extLst>
          </p:cNvPr>
          <p:cNvSpPr txBox="1"/>
          <p:nvPr/>
        </p:nvSpPr>
        <p:spPr>
          <a:xfrm>
            <a:off x="775252" y="1151749"/>
            <a:ext cx="9199743" cy="48549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方正兰亭黑简体" panose="02000000000000000000" pitchFamily="2" charset="-122"/>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mj-ea"/>
                <a:ea typeface="+mj-ea"/>
              </a:rPr>
              <a:t>（一）变量选择</a:t>
            </a:r>
            <a:endParaRPr kumimoji="1" lang="zh-CN" altLang="en-US" sz="2400" b="1" i="0" u="none" strike="noStrike" kern="1200" cap="none" spc="0" normalizeH="0" baseline="0" noProof="0" dirty="0">
              <a:ln>
                <a:noFill/>
              </a:ln>
              <a:solidFill>
                <a:srgbClr val="3F3F3F">
                  <a:lumMod val="50000"/>
                </a:srgbClr>
              </a:solidFill>
              <a:effectLst/>
              <a:uLnTx/>
              <a:uFillTx/>
              <a:latin typeface="+mj-ea"/>
              <a:ea typeface="+mj-ea"/>
            </a:endParaRPr>
          </a:p>
        </p:txBody>
      </p:sp>
      <p:sp>
        <p:nvSpPr>
          <p:cNvPr id="34" name="矩形">
            <a:extLst>
              <a:ext uri="{FF2B5EF4-FFF2-40B4-BE49-F238E27FC236}">
                <a16:creationId xmlns:a16="http://schemas.microsoft.com/office/drawing/2014/main" id="{F6478869-8485-4C1E-BA3E-65A580633C37}"/>
              </a:ext>
            </a:extLst>
          </p:cNvPr>
          <p:cNvSpPr txBox="1"/>
          <p:nvPr/>
        </p:nvSpPr>
        <p:spPr>
          <a:xfrm>
            <a:off x="775252" y="1521368"/>
            <a:ext cx="10982739" cy="1184938"/>
          </a:xfrm>
          <a:prstGeom prst="rect">
            <a:avLst/>
          </a:prstGeom>
          <a:ln w="12700">
            <a:miter lim="400000"/>
          </a:ln>
          <a:extLst>
            <a:ext uri="{C572A759-6A51-4108-AA02-DFA0A04FC94B}">
              <ma14:wrappingTextBoxFlag xmlns="" xmlns:ma14="http://schemas.microsoft.com/office/mac/drawingml/2011/main" val="1"/>
            </a:ext>
          </a:extLst>
        </p:spPr>
        <p:txBody>
          <a:bodyPr wrap="square" lIns="60959" tIns="60959" rIns="60959" bIns="60959">
            <a:spAutoFit/>
          </a:bodyPr>
          <a:lstStyle/>
          <a:p>
            <a:pPr defTabSz="609600">
              <a:lnSpc>
                <a:spcPct val="150000"/>
              </a:lnSpc>
              <a:buSzPct val="75000"/>
              <a:defRPr sz="2200">
                <a:solidFill>
                  <a:srgbClr val="6D6E6E"/>
                </a:solidFill>
                <a:latin typeface="Microsoft YaHei"/>
                <a:ea typeface="Microsoft YaHei"/>
                <a:cs typeface="Microsoft YaHei"/>
                <a:sym typeface="Microsoft YaHei"/>
              </a:defRPr>
            </a:pPr>
            <a:r>
              <a:rPr lang="en-US" altLang="zh-CN" sz="1600" dirty="0">
                <a:latin typeface="+mn-ea"/>
              </a:rPr>
              <a:t>WOE</a:t>
            </a:r>
            <a:r>
              <a:rPr lang="zh-CN" altLang="en-US" sz="1600" dirty="0">
                <a:latin typeface="+mn-ea"/>
              </a:rPr>
              <a:t>是对原始自变量的一种编码形式，要对一个变量进行</a:t>
            </a:r>
            <a:r>
              <a:rPr lang="en-US" altLang="zh-CN" sz="1600" dirty="0">
                <a:latin typeface="+mn-ea"/>
              </a:rPr>
              <a:t>WOE</a:t>
            </a:r>
            <a:r>
              <a:rPr lang="zh-CN" altLang="en-US" sz="1600" dirty="0">
                <a:latin typeface="+mn-ea"/>
              </a:rPr>
              <a:t>编码，需要首先把这个变量进行分组处理（也叫离散化、分箱等等）。变量分箱（</a:t>
            </a:r>
            <a:r>
              <a:rPr lang="en-US" altLang="zh-CN" sz="1600" dirty="0">
                <a:latin typeface="+mn-ea"/>
              </a:rPr>
              <a:t>binning</a:t>
            </a:r>
            <a:r>
              <a:rPr lang="zh-CN" altLang="en-US" sz="1600" dirty="0">
                <a:latin typeface="+mn-ea"/>
              </a:rPr>
              <a:t>）是对连续变量离散化（</a:t>
            </a:r>
            <a:r>
              <a:rPr lang="en-US" altLang="zh-CN" sz="1600" dirty="0">
                <a:latin typeface="+mn-ea"/>
              </a:rPr>
              <a:t>discretization</a:t>
            </a:r>
            <a:r>
              <a:rPr lang="zh-CN" altLang="en-US" sz="1600" dirty="0">
                <a:latin typeface="+mn-ea"/>
              </a:rPr>
              <a:t>）的一种称呼。信用评分卡开发中一般有常用的等距分段、等深分段、最优分段。</a:t>
            </a:r>
          </a:p>
        </p:txBody>
      </p:sp>
      <p:pic>
        <p:nvPicPr>
          <p:cNvPr id="8" name="图片 7">
            <a:extLst>
              <a:ext uri="{FF2B5EF4-FFF2-40B4-BE49-F238E27FC236}">
                <a16:creationId xmlns:a16="http://schemas.microsoft.com/office/drawing/2014/main" id="{8AF5812F-E79B-401D-9917-6DABF943607F}"/>
              </a:ext>
            </a:extLst>
          </p:cNvPr>
          <p:cNvPicPr>
            <a:picLocks noChangeAspect="1"/>
          </p:cNvPicPr>
          <p:nvPr/>
        </p:nvPicPr>
        <p:blipFill>
          <a:blip r:embed="rId3"/>
          <a:stretch>
            <a:fillRect/>
          </a:stretch>
        </p:blipFill>
        <p:spPr>
          <a:xfrm>
            <a:off x="1395922" y="4401647"/>
            <a:ext cx="9400156" cy="2088221"/>
          </a:xfrm>
          <a:prstGeom prst="rect">
            <a:avLst/>
          </a:prstGeom>
        </p:spPr>
      </p:pic>
      <p:pic>
        <p:nvPicPr>
          <p:cNvPr id="11" name="图片 10">
            <a:extLst>
              <a:ext uri="{FF2B5EF4-FFF2-40B4-BE49-F238E27FC236}">
                <a16:creationId xmlns:a16="http://schemas.microsoft.com/office/drawing/2014/main" id="{6FC131DC-75D2-4137-ABC2-E038C3E13236}"/>
              </a:ext>
            </a:extLst>
          </p:cNvPr>
          <p:cNvPicPr>
            <a:picLocks noChangeAspect="1"/>
          </p:cNvPicPr>
          <p:nvPr/>
        </p:nvPicPr>
        <p:blipFill>
          <a:blip r:embed="rId4"/>
          <a:stretch>
            <a:fillRect/>
          </a:stretch>
        </p:blipFill>
        <p:spPr>
          <a:xfrm>
            <a:off x="3540355" y="2464439"/>
            <a:ext cx="4253327" cy="1297011"/>
          </a:xfrm>
          <a:prstGeom prst="rect">
            <a:avLst/>
          </a:prstGeom>
        </p:spPr>
      </p:pic>
      <p:sp>
        <p:nvSpPr>
          <p:cNvPr id="35" name="文本框 34">
            <a:extLst>
              <a:ext uri="{FF2B5EF4-FFF2-40B4-BE49-F238E27FC236}">
                <a16:creationId xmlns:a16="http://schemas.microsoft.com/office/drawing/2014/main" id="{75AD2C2B-EBA9-442A-8E62-33A0025FCB20}"/>
              </a:ext>
            </a:extLst>
          </p:cNvPr>
          <p:cNvSpPr txBox="1"/>
          <p:nvPr/>
        </p:nvSpPr>
        <p:spPr>
          <a:xfrm>
            <a:off x="713356" y="3599436"/>
            <a:ext cx="10893288" cy="830997"/>
          </a:xfrm>
          <a:prstGeom prst="rect">
            <a:avLst/>
          </a:prstGeom>
          <a:noFill/>
        </p:spPr>
        <p:txBody>
          <a:bodyPr wrap="square">
            <a:spAutoFit/>
          </a:bodyPr>
          <a:lstStyle/>
          <a:p>
            <a:r>
              <a:rPr lang="en-US" altLang="zh-CN" sz="1600" b="0" i="0" dirty="0">
                <a:solidFill>
                  <a:srgbClr val="4D4D4D"/>
                </a:solidFill>
                <a:effectLst/>
                <a:latin typeface="微软雅黑" panose="020B0503020204020204" pitchFamily="34" charset="-122"/>
                <a:ea typeface="微软雅黑" panose="020B0503020204020204" pitchFamily="34" charset="-122"/>
              </a:rPr>
              <a:t>WOE</a:t>
            </a:r>
            <a:r>
              <a:rPr lang="zh-CN" altLang="en-US" sz="1600" b="0" i="0" dirty="0">
                <a:solidFill>
                  <a:srgbClr val="4D4D4D"/>
                </a:solidFill>
                <a:effectLst/>
                <a:latin typeface="微软雅黑" panose="020B0503020204020204" pitchFamily="34" charset="-122"/>
                <a:ea typeface="微软雅黑" panose="020B0503020204020204" pitchFamily="34" charset="-122"/>
              </a:rPr>
              <a:t>也可以这么理解，他表示的是当前这个组中响应的客户和未响应客户的比值，和所有样本中这个比值的差异。</a:t>
            </a:r>
            <a:r>
              <a:rPr lang="en-US" altLang="zh-CN" sz="1600" b="0" i="0" dirty="0">
                <a:solidFill>
                  <a:srgbClr val="4D4D4D"/>
                </a:solidFill>
                <a:effectLst/>
                <a:latin typeface="微软雅黑" panose="020B0503020204020204" pitchFamily="34" charset="-122"/>
                <a:ea typeface="微软雅黑" panose="020B0503020204020204" pitchFamily="34" charset="-122"/>
              </a:rPr>
              <a:t>WOE</a:t>
            </a:r>
            <a:r>
              <a:rPr lang="zh-CN" altLang="en-US" sz="1600" b="0" i="0" dirty="0">
                <a:solidFill>
                  <a:srgbClr val="4D4D4D"/>
                </a:solidFill>
                <a:effectLst/>
                <a:latin typeface="微软雅黑" panose="020B0503020204020204" pitchFamily="34" charset="-122"/>
                <a:ea typeface="微软雅黑" panose="020B0503020204020204" pitchFamily="34" charset="-122"/>
              </a:rPr>
              <a:t>越大，这种差异越大，这个分组里的样本响应的可能性就越大，</a:t>
            </a:r>
            <a:r>
              <a:rPr lang="en-US" altLang="zh-CN" sz="1600" b="0" i="0" dirty="0">
                <a:solidFill>
                  <a:srgbClr val="4D4D4D"/>
                </a:solidFill>
                <a:effectLst/>
                <a:latin typeface="微软雅黑" panose="020B0503020204020204" pitchFamily="34" charset="-122"/>
                <a:ea typeface="微软雅黑" panose="020B0503020204020204" pitchFamily="34" charset="-122"/>
              </a:rPr>
              <a:t>WOE</a:t>
            </a:r>
            <a:r>
              <a:rPr lang="zh-CN" altLang="en-US" sz="1600" b="0" i="0" dirty="0">
                <a:solidFill>
                  <a:srgbClr val="4D4D4D"/>
                </a:solidFill>
                <a:effectLst/>
                <a:latin typeface="微软雅黑" panose="020B0503020204020204" pitchFamily="34" charset="-122"/>
                <a:ea typeface="微软雅黑" panose="020B0503020204020204" pitchFamily="34" charset="-122"/>
              </a:rPr>
              <a:t>越小，差异越小，这个分组里的样本响应的可能性就越小。</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96233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422633" y="437012"/>
            <a:ext cx="10054849" cy="444913"/>
          </a:xfrm>
          <a:prstGeom prst="rect">
            <a:avLst/>
          </a:prstGeom>
        </p:spPr>
        <p:txBody>
          <a:bodyPr/>
          <a:lstStyle>
            <a:lvl1pPr>
              <a:defRPr sz="2400" b="1" i="0">
                <a:latin typeface="微软雅黑" panose="020B0503020204020204" pitchFamily="34" charset="-122"/>
                <a:ea typeface="微软雅黑" panose="020B0503020204020204" pitchFamily="34" charset="-122"/>
              </a:defRPr>
            </a:lvl1pPr>
          </a:lstStyle>
          <a:p>
            <a:r>
              <a:rPr lang="zh-CN" altLang="en-US" dirty="0">
                <a:cs typeface="方正兰亭纤黑简体" panose="02000000000000000000" charset="-122"/>
                <a:sym typeface="+mn-ea"/>
              </a:rPr>
              <a:t>三、模型实现与信用评分搭建</a:t>
            </a:r>
            <a:endParaRPr lang="zh-CN" altLang="en-US" sz="2400" b="1" dirty="0">
              <a:latin typeface="微软雅黑" panose="020B0503020204020204" pitchFamily="34" charset="-122"/>
              <a:ea typeface="微软雅黑" panose="020B0503020204020204" pitchFamily="34" charset="-122"/>
              <a:cs typeface="方正兰亭纤黑简体" panose="02000000000000000000" charset="-122"/>
              <a:sym typeface="+mn-ea"/>
            </a:endParaRPr>
          </a:p>
        </p:txBody>
      </p:sp>
      <p:sp>
        <p:nvSpPr>
          <p:cNvPr id="25" name="矩形 24"/>
          <p:cNvSpPr/>
          <p:nvPr/>
        </p:nvSpPr>
        <p:spPr>
          <a:xfrm>
            <a:off x="6016072" y="5214926"/>
            <a:ext cx="3825072" cy="461665"/>
          </a:xfrm>
          <a:prstGeom prst="rect">
            <a:avLst/>
          </a:prstGeom>
        </p:spPr>
        <p:txBody>
          <a:bodyPr wrap="square">
            <a:spAutoFit/>
          </a:bodyPr>
          <a:lstStyle/>
          <a:p>
            <a:pPr algn="just">
              <a:lnSpc>
                <a:spcPct val="150000"/>
              </a:lnSpc>
              <a:defRPr/>
            </a:pPr>
            <a:r>
              <a:rPr lang="zh-CN" altLang="en-US" sz="1600" spc="300" dirty="0">
                <a:solidFill>
                  <a:srgbClr val="FFFFFF"/>
                </a:solidFill>
                <a:latin typeface="思源黑体 CN Regular" panose="020B0500000000000000" pitchFamily="34" charset="-122"/>
                <a:ea typeface="方正兰亭黑简体" panose="02000000000000000000" pitchFamily="2" charset="-122"/>
              </a:rPr>
              <a:t>做好融资投资（管股权增量）</a:t>
            </a:r>
          </a:p>
        </p:txBody>
      </p:sp>
      <p:sp>
        <p:nvSpPr>
          <p:cNvPr id="28" name="全局架构…">
            <a:extLst>
              <a:ext uri="{FF2B5EF4-FFF2-40B4-BE49-F238E27FC236}">
                <a16:creationId xmlns:a16="http://schemas.microsoft.com/office/drawing/2014/main" id="{49A82218-C4D9-41F3-87E7-998F8D270DF2}"/>
              </a:ext>
            </a:extLst>
          </p:cNvPr>
          <p:cNvSpPr txBox="1"/>
          <p:nvPr/>
        </p:nvSpPr>
        <p:spPr>
          <a:xfrm>
            <a:off x="8575386" y="4853342"/>
            <a:ext cx="2220692" cy="346762"/>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nSpc>
                <a:spcPct val="80000"/>
              </a:lnSpc>
              <a:defRPr sz="3600" b="1">
                <a:solidFill>
                  <a:srgbClr val="FFFFFF"/>
                </a:solidFill>
                <a:latin typeface="Helvetica"/>
                <a:ea typeface="Helvetica"/>
                <a:cs typeface="Helvetica"/>
                <a:sym typeface="Helvetica"/>
              </a:defRPr>
            </a:pPr>
            <a:endParaRPr sz="2400" dirty="0">
              <a:solidFill>
                <a:srgbClr val="C00000"/>
              </a:solidFill>
              <a:latin typeface="Microsoft YaHei" panose="020B0503020204020204" pitchFamily="34" charset="-122"/>
              <a:ea typeface="Microsoft YaHei" panose="020B0503020204020204" pitchFamily="34" charset="-122"/>
            </a:endParaRPr>
          </a:p>
        </p:txBody>
      </p:sp>
      <p:sp>
        <p:nvSpPr>
          <p:cNvPr id="33" name="文本占位符 19">
            <a:extLst>
              <a:ext uri="{FF2B5EF4-FFF2-40B4-BE49-F238E27FC236}">
                <a16:creationId xmlns:a16="http://schemas.microsoft.com/office/drawing/2014/main" id="{2EB7FE09-0D40-45FF-89C4-6FE5F30ED753}"/>
              </a:ext>
            </a:extLst>
          </p:cNvPr>
          <p:cNvSpPr txBox="1"/>
          <p:nvPr/>
        </p:nvSpPr>
        <p:spPr>
          <a:xfrm>
            <a:off x="775252" y="1151749"/>
            <a:ext cx="9199743" cy="48549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方正兰亭黑简体" panose="02000000000000000000" pitchFamily="2" charset="-122"/>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mj-ea"/>
                <a:ea typeface="+mj-ea"/>
              </a:rPr>
              <a:t>（一）变量选择</a:t>
            </a:r>
            <a:endParaRPr kumimoji="1" lang="zh-CN" altLang="en-US" sz="2400" b="1" i="0" u="none" strike="noStrike" kern="1200" cap="none" spc="0" normalizeH="0" baseline="0" noProof="0" dirty="0">
              <a:ln>
                <a:noFill/>
              </a:ln>
              <a:solidFill>
                <a:srgbClr val="3F3F3F">
                  <a:lumMod val="50000"/>
                </a:srgbClr>
              </a:solidFill>
              <a:effectLst/>
              <a:uLnTx/>
              <a:uFillTx/>
              <a:latin typeface="+mj-ea"/>
              <a:ea typeface="+mj-ea"/>
            </a:endParaRPr>
          </a:p>
        </p:txBody>
      </p:sp>
      <p:pic>
        <p:nvPicPr>
          <p:cNvPr id="3" name="图片 2">
            <a:extLst>
              <a:ext uri="{FF2B5EF4-FFF2-40B4-BE49-F238E27FC236}">
                <a16:creationId xmlns:a16="http://schemas.microsoft.com/office/drawing/2014/main" id="{662F3C23-D0E9-4D4F-B2D8-2FB2B0C8009C}"/>
              </a:ext>
            </a:extLst>
          </p:cNvPr>
          <p:cNvPicPr>
            <a:picLocks noChangeAspect="1"/>
          </p:cNvPicPr>
          <p:nvPr/>
        </p:nvPicPr>
        <p:blipFill>
          <a:blip r:embed="rId3"/>
          <a:stretch>
            <a:fillRect/>
          </a:stretch>
        </p:blipFill>
        <p:spPr>
          <a:xfrm>
            <a:off x="2350856" y="1567665"/>
            <a:ext cx="6985246" cy="5131309"/>
          </a:xfrm>
          <a:prstGeom prst="rect">
            <a:avLst/>
          </a:prstGeom>
        </p:spPr>
      </p:pic>
    </p:spTree>
    <p:extLst>
      <p:ext uri="{BB962C8B-B14F-4D97-AF65-F5344CB8AC3E}">
        <p14:creationId xmlns:p14="http://schemas.microsoft.com/office/powerpoint/2010/main" val="3308455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422633" y="437012"/>
            <a:ext cx="10054849" cy="444913"/>
          </a:xfrm>
          <a:prstGeom prst="rect">
            <a:avLst/>
          </a:prstGeom>
        </p:spPr>
        <p:txBody>
          <a:bodyPr/>
          <a:lstStyle>
            <a:lvl1pPr>
              <a:defRPr sz="2400" b="1" i="0">
                <a:latin typeface="微软雅黑" panose="020B0503020204020204" pitchFamily="34" charset="-122"/>
                <a:ea typeface="微软雅黑" panose="020B0503020204020204" pitchFamily="34" charset="-122"/>
              </a:defRPr>
            </a:lvl1pPr>
          </a:lstStyle>
          <a:p>
            <a:r>
              <a:rPr lang="zh-CN" altLang="en-US" dirty="0">
                <a:cs typeface="方正兰亭纤黑简体" panose="02000000000000000000" charset="-122"/>
                <a:sym typeface="+mn-ea"/>
              </a:rPr>
              <a:t>三、模型实现与信用评分搭建</a:t>
            </a:r>
            <a:endParaRPr lang="zh-CN" altLang="en-US" sz="2400" b="1" dirty="0">
              <a:latin typeface="微软雅黑" panose="020B0503020204020204" pitchFamily="34" charset="-122"/>
              <a:ea typeface="微软雅黑" panose="020B0503020204020204" pitchFamily="34" charset="-122"/>
              <a:cs typeface="方正兰亭纤黑简体" panose="02000000000000000000" charset="-122"/>
              <a:sym typeface="+mn-ea"/>
            </a:endParaRPr>
          </a:p>
        </p:txBody>
      </p:sp>
      <p:sp>
        <p:nvSpPr>
          <p:cNvPr id="28" name="全局架构…">
            <a:extLst>
              <a:ext uri="{FF2B5EF4-FFF2-40B4-BE49-F238E27FC236}">
                <a16:creationId xmlns:a16="http://schemas.microsoft.com/office/drawing/2014/main" id="{49A82218-C4D9-41F3-87E7-998F8D270DF2}"/>
              </a:ext>
            </a:extLst>
          </p:cNvPr>
          <p:cNvSpPr txBox="1"/>
          <p:nvPr/>
        </p:nvSpPr>
        <p:spPr>
          <a:xfrm>
            <a:off x="8575386" y="4853342"/>
            <a:ext cx="2220692" cy="346762"/>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nSpc>
                <a:spcPct val="80000"/>
              </a:lnSpc>
              <a:defRPr sz="3600" b="1">
                <a:solidFill>
                  <a:srgbClr val="FFFFFF"/>
                </a:solidFill>
                <a:latin typeface="Helvetica"/>
                <a:ea typeface="Helvetica"/>
                <a:cs typeface="Helvetica"/>
                <a:sym typeface="Helvetica"/>
              </a:defRPr>
            </a:pPr>
            <a:endParaRPr sz="2400" dirty="0">
              <a:solidFill>
                <a:srgbClr val="C00000"/>
              </a:solidFill>
              <a:latin typeface="Microsoft YaHei" panose="020B0503020204020204" pitchFamily="34" charset="-122"/>
              <a:ea typeface="Microsoft YaHei" panose="020B0503020204020204" pitchFamily="34" charset="-122"/>
            </a:endParaRPr>
          </a:p>
        </p:txBody>
      </p:sp>
      <p:sp>
        <p:nvSpPr>
          <p:cNvPr id="33" name="文本占位符 19">
            <a:extLst>
              <a:ext uri="{FF2B5EF4-FFF2-40B4-BE49-F238E27FC236}">
                <a16:creationId xmlns:a16="http://schemas.microsoft.com/office/drawing/2014/main" id="{2EB7FE09-0D40-45FF-89C4-6FE5F30ED753}"/>
              </a:ext>
            </a:extLst>
          </p:cNvPr>
          <p:cNvSpPr txBox="1"/>
          <p:nvPr/>
        </p:nvSpPr>
        <p:spPr>
          <a:xfrm>
            <a:off x="775252" y="1151749"/>
            <a:ext cx="9199743" cy="48549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方正兰亭黑简体" panose="02000000000000000000" pitchFamily="2" charset="-122"/>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mj-ea"/>
                <a:ea typeface="+mj-ea"/>
              </a:rPr>
              <a:t>（一）变量选择</a:t>
            </a:r>
            <a:endParaRPr kumimoji="1" lang="zh-CN" altLang="en-US" sz="2400" b="1" i="0" u="none" strike="noStrike" kern="1200" cap="none" spc="0" normalizeH="0" baseline="0" noProof="0" dirty="0">
              <a:ln>
                <a:noFill/>
              </a:ln>
              <a:solidFill>
                <a:srgbClr val="3F3F3F">
                  <a:lumMod val="50000"/>
                </a:srgbClr>
              </a:solidFill>
              <a:effectLst/>
              <a:uLnTx/>
              <a:uFillTx/>
              <a:latin typeface="+mj-ea"/>
              <a:ea typeface="+mj-ea"/>
            </a:endParaRPr>
          </a:p>
        </p:txBody>
      </p:sp>
      <p:sp>
        <p:nvSpPr>
          <p:cNvPr id="12" name="文本框 11">
            <a:extLst>
              <a:ext uri="{FF2B5EF4-FFF2-40B4-BE49-F238E27FC236}">
                <a16:creationId xmlns:a16="http://schemas.microsoft.com/office/drawing/2014/main" id="{B9786A1F-6BBE-4C23-9FDF-035889DDDC18}"/>
              </a:ext>
            </a:extLst>
          </p:cNvPr>
          <p:cNvSpPr txBox="1"/>
          <p:nvPr/>
        </p:nvSpPr>
        <p:spPr>
          <a:xfrm>
            <a:off x="881950" y="1652061"/>
            <a:ext cx="10268244" cy="584775"/>
          </a:xfrm>
          <a:prstGeom prst="rect">
            <a:avLst/>
          </a:prstGeom>
          <a:noFill/>
        </p:spPr>
        <p:txBody>
          <a:bodyPr wrap="square">
            <a:spAutoFit/>
          </a:bodyPr>
          <a:lstStyle/>
          <a:p>
            <a:r>
              <a:rPr lang="zh-CN" altLang="en-US" sz="1600" dirty="0">
                <a:latin typeface="+mj-ea"/>
                <a:ea typeface="+mj-ea"/>
              </a:rPr>
              <a:t>上图为各指标与</a:t>
            </a:r>
            <a:r>
              <a:rPr lang="en-US" altLang="zh-CN" sz="1600" dirty="0">
                <a:latin typeface="+mj-ea"/>
                <a:ea typeface="+mj-ea"/>
              </a:rPr>
              <a:t>woe</a:t>
            </a:r>
            <a:r>
              <a:rPr lang="zh-CN" altLang="en-US" sz="1600" dirty="0">
                <a:latin typeface="+mj-ea"/>
                <a:ea typeface="+mj-ea"/>
              </a:rPr>
              <a:t>值的关系变化图，大部分都呈现单调变化，而固定资产贷款量和信贷数量大致呈先</a:t>
            </a:r>
            <a:r>
              <a:rPr lang="en-US" altLang="zh-CN" sz="1600" dirty="0">
                <a:latin typeface="+mj-ea"/>
                <a:ea typeface="+mj-ea"/>
              </a:rPr>
              <a:t>U</a:t>
            </a:r>
            <a:r>
              <a:rPr lang="zh-CN" altLang="en-US" sz="1600" dirty="0">
                <a:latin typeface="+mj-ea"/>
                <a:ea typeface="+mj-ea"/>
              </a:rPr>
              <a:t>型。接下来，我进一步计算每个变量的</a:t>
            </a:r>
            <a:r>
              <a:rPr lang="en-US" altLang="zh-CN" sz="1600" dirty="0" err="1">
                <a:latin typeface="+mj-ea"/>
                <a:ea typeface="+mj-ea"/>
              </a:rPr>
              <a:t>Infomation</a:t>
            </a:r>
            <a:r>
              <a:rPr lang="en-US" altLang="zh-CN" sz="1600" dirty="0">
                <a:latin typeface="+mj-ea"/>
                <a:ea typeface="+mj-ea"/>
              </a:rPr>
              <a:t> Value</a:t>
            </a:r>
            <a:r>
              <a:rPr lang="zh-CN" altLang="en-US" sz="1600" dirty="0">
                <a:latin typeface="+mj-ea"/>
                <a:ea typeface="+mj-ea"/>
              </a:rPr>
              <a:t>（</a:t>
            </a:r>
            <a:r>
              <a:rPr lang="en-US" altLang="zh-CN" sz="1600" dirty="0">
                <a:latin typeface="+mj-ea"/>
                <a:ea typeface="+mj-ea"/>
              </a:rPr>
              <a:t>IV</a:t>
            </a:r>
            <a:r>
              <a:rPr lang="zh-CN" altLang="en-US" sz="1600" dirty="0">
                <a:latin typeface="+mj-ea"/>
                <a:ea typeface="+mj-ea"/>
              </a:rPr>
              <a:t>）。</a:t>
            </a:r>
            <a:r>
              <a:rPr lang="en-US" altLang="zh-CN" sz="1600" dirty="0">
                <a:latin typeface="+mj-ea"/>
                <a:ea typeface="+mj-ea"/>
              </a:rPr>
              <a:t>IV</a:t>
            </a:r>
            <a:r>
              <a:rPr lang="zh-CN" altLang="en-US" sz="1600" dirty="0">
                <a:latin typeface="+mj-ea"/>
                <a:ea typeface="+mj-ea"/>
              </a:rPr>
              <a:t>指标是一般用来确定自变量的预测能力。</a:t>
            </a:r>
          </a:p>
        </p:txBody>
      </p:sp>
      <p:pic>
        <p:nvPicPr>
          <p:cNvPr id="15" name="图片 14">
            <a:extLst>
              <a:ext uri="{FF2B5EF4-FFF2-40B4-BE49-F238E27FC236}">
                <a16:creationId xmlns:a16="http://schemas.microsoft.com/office/drawing/2014/main" id="{52BD920C-9543-4A25-BDB1-9AAA1E652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2636" y="2251658"/>
            <a:ext cx="8935278" cy="2769936"/>
          </a:xfrm>
          <a:prstGeom prst="rect">
            <a:avLst/>
          </a:prstGeom>
        </p:spPr>
      </p:pic>
    </p:spTree>
    <p:extLst>
      <p:ext uri="{BB962C8B-B14F-4D97-AF65-F5344CB8AC3E}">
        <p14:creationId xmlns:p14="http://schemas.microsoft.com/office/powerpoint/2010/main" val="886703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422633" y="437012"/>
            <a:ext cx="10054849" cy="444913"/>
          </a:xfrm>
          <a:prstGeom prst="rect">
            <a:avLst/>
          </a:prstGeom>
        </p:spPr>
        <p:txBody>
          <a:bodyPr/>
          <a:lstStyle>
            <a:lvl1pPr>
              <a:defRPr sz="2400" b="1" i="0">
                <a:latin typeface="微软雅黑" panose="020B0503020204020204" pitchFamily="34" charset="-122"/>
                <a:ea typeface="微软雅黑" panose="020B0503020204020204" pitchFamily="34" charset="-122"/>
              </a:defRPr>
            </a:lvl1pPr>
          </a:lstStyle>
          <a:p>
            <a:r>
              <a:rPr lang="zh-CN" altLang="en-US" dirty="0">
                <a:cs typeface="方正兰亭纤黑简体" panose="02000000000000000000" charset="-122"/>
                <a:sym typeface="+mn-ea"/>
              </a:rPr>
              <a:t>三、模型实现与信用评分搭建</a:t>
            </a:r>
            <a:endParaRPr lang="zh-CN" altLang="en-US" sz="2400" b="1" dirty="0">
              <a:latin typeface="微软雅黑" panose="020B0503020204020204" pitchFamily="34" charset="-122"/>
              <a:ea typeface="微软雅黑" panose="020B0503020204020204" pitchFamily="34" charset="-122"/>
              <a:cs typeface="方正兰亭纤黑简体" panose="02000000000000000000" charset="-122"/>
              <a:sym typeface="+mn-ea"/>
            </a:endParaRPr>
          </a:p>
        </p:txBody>
      </p:sp>
      <p:sp>
        <p:nvSpPr>
          <p:cNvPr id="28" name="全局架构…">
            <a:extLst>
              <a:ext uri="{FF2B5EF4-FFF2-40B4-BE49-F238E27FC236}">
                <a16:creationId xmlns:a16="http://schemas.microsoft.com/office/drawing/2014/main" id="{49A82218-C4D9-41F3-87E7-998F8D270DF2}"/>
              </a:ext>
            </a:extLst>
          </p:cNvPr>
          <p:cNvSpPr txBox="1"/>
          <p:nvPr/>
        </p:nvSpPr>
        <p:spPr>
          <a:xfrm>
            <a:off x="8575386" y="4853342"/>
            <a:ext cx="2220692" cy="346762"/>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nSpc>
                <a:spcPct val="80000"/>
              </a:lnSpc>
              <a:defRPr sz="3600" b="1">
                <a:solidFill>
                  <a:srgbClr val="FFFFFF"/>
                </a:solidFill>
                <a:latin typeface="Helvetica"/>
                <a:ea typeface="Helvetica"/>
                <a:cs typeface="Helvetica"/>
                <a:sym typeface="Helvetica"/>
              </a:defRPr>
            </a:pPr>
            <a:endParaRPr sz="2400" dirty="0">
              <a:solidFill>
                <a:srgbClr val="C00000"/>
              </a:solidFill>
              <a:latin typeface="Microsoft YaHei" panose="020B0503020204020204" pitchFamily="34" charset="-122"/>
              <a:ea typeface="Microsoft YaHei" panose="020B0503020204020204" pitchFamily="34" charset="-122"/>
            </a:endParaRPr>
          </a:p>
        </p:txBody>
      </p:sp>
      <p:sp>
        <p:nvSpPr>
          <p:cNvPr id="33" name="文本占位符 19">
            <a:extLst>
              <a:ext uri="{FF2B5EF4-FFF2-40B4-BE49-F238E27FC236}">
                <a16:creationId xmlns:a16="http://schemas.microsoft.com/office/drawing/2014/main" id="{2EB7FE09-0D40-45FF-89C4-6FE5F30ED753}"/>
              </a:ext>
            </a:extLst>
          </p:cNvPr>
          <p:cNvSpPr txBox="1"/>
          <p:nvPr/>
        </p:nvSpPr>
        <p:spPr>
          <a:xfrm>
            <a:off x="775252" y="1151749"/>
            <a:ext cx="9199743" cy="48549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方正兰亭黑简体" panose="02000000000000000000" pitchFamily="2" charset="-122"/>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mj-ea"/>
                <a:ea typeface="+mj-ea"/>
              </a:rPr>
              <a:t>（一）变量选择</a:t>
            </a:r>
            <a:endParaRPr kumimoji="1" lang="zh-CN" altLang="en-US" sz="2400" b="1" i="0" u="none" strike="noStrike" kern="1200" cap="none" spc="0" normalizeH="0" baseline="0" noProof="0" dirty="0">
              <a:ln>
                <a:noFill/>
              </a:ln>
              <a:solidFill>
                <a:srgbClr val="3F3F3F">
                  <a:lumMod val="50000"/>
                </a:srgbClr>
              </a:solidFill>
              <a:effectLst/>
              <a:uLnTx/>
              <a:uFillTx/>
              <a:latin typeface="+mj-ea"/>
              <a:ea typeface="+mj-ea"/>
            </a:endParaRPr>
          </a:p>
        </p:txBody>
      </p:sp>
      <p:sp>
        <p:nvSpPr>
          <p:cNvPr id="7" name="文本框 6">
            <a:extLst>
              <a:ext uri="{FF2B5EF4-FFF2-40B4-BE49-F238E27FC236}">
                <a16:creationId xmlns:a16="http://schemas.microsoft.com/office/drawing/2014/main" id="{E2D04186-9BA5-4080-BECB-EB0C74485067}"/>
              </a:ext>
            </a:extLst>
          </p:cNvPr>
          <p:cNvSpPr txBox="1"/>
          <p:nvPr/>
        </p:nvSpPr>
        <p:spPr>
          <a:xfrm>
            <a:off x="9536030" y="3384222"/>
            <a:ext cx="2520095" cy="3293209"/>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通过</a:t>
            </a:r>
            <a:r>
              <a:rPr lang="en-US" altLang="zh-CN" sz="1600" dirty="0">
                <a:latin typeface="微软雅黑" panose="020B0503020204020204" pitchFamily="34" charset="-122"/>
                <a:ea typeface="微软雅黑" panose="020B0503020204020204" pitchFamily="34" charset="-122"/>
              </a:rPr>
              <a:t>IV</a:t>
            </a:r>
            <a:r>
              <a:rPr lang="zh-CN" altLang="en-US" sz="1600" dirty="0">
                <a:latin typeface="微软雅黑" panose="020B0503020204020204" pitchFamily="34" charset="-122"/>
                <a:ea typeface="微软雅黑" panose="020B0503020204020204" pitchFamily="34" charset="-122"/>
              </a:rPr>
              <a:t>值判断变量预测能力的标准是：</a:t>
            </a:r>
          </a:p>
          <a:p>
            <a:r>
              <a:rPr lang="en-US" altLang="zh-CN" sz="1600" dirty="0">
                <a:latin typeface="微软雅黑" panose="020B0503020204020204" pitchFamily="34" charset="-122"/>
                <a:ea typeface="微软雅黑" panose="020B0503020204020204" pitchFamily="34" charset="-122"/>
              </a:rPr>
              <a:t>&lt; 0.02: unpredictive</a:t>
            </a:r>
          </a:p>
          <a:p>
            <a:r>
              <a:rPr lang="en-US" altLang="zh-CN" sz="1600" dirty="0">
                <a:latin typeface="微软雅黑" panose="020B0503020204020204" pitchFamily="34" charset="-122"/>
                <a:ea typeface="微软雅黑" panose="020B0503020204020204" pitchFamily="34" charset="-122"/>
              </a:rPr>
              <a:t>0.02 to 0.1: weak</a:t>
            </a:r>
          </a:p>
          <a:p>
            <a:r>
              <a:rPr lang="en-US" altLang="zh-CN" sz="1600" dirty="0">
                <a:latin typeface="微软雅黑" panose="020B0503020204020204" pitchFamily="34" charset="-122"/>
                <a:ea typeface="微软雅黑" panose="020B0503020204020204" pitchFamily="34" charset="-122"/>
              </a:rPr>
              <a:t>0.1 to 0.3: medium</a:t>
            </a:r>
          </a:p>
          <a:p>
            <a:r>
              <a:rPr lang="en-US" altLang="zh-CN" sz="1600" dirty="0">
                <a:latin typeface="微软雅黑" panose="020B0503020204020204" pitchFamily="34" charset="-122"/>
                <a:ea typeface="微软雅黑" panose="020B0503020204020204" pitchFamily="34" charset="-122"/>
              </a:rPr>
              <a:t>0.3 to 0.5: strong</a:t>
            </a:r>
          </a:p>
          <a:p>
            <a:pPr marL="285750" indent="-285750">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0.5: suspicious</a:t>
            </a:r>
          </a:p>
          <a:p>
            <a:pPr marL="285750" indent="-285750">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600" dirty="0"/>
              <a:t>对</a:t>
            </a:r>
            <a:r>
              <a:rPr lang="en-US" altLang="zh-CN" sz="1600" dirty="0"/>
              <a:t>WOE</a:t>
            </a:r>
            <a:r>
              <a:rPr lang="zh-CN" altLang="en-US" sz="1600" dirty="0"/>
              <a:t>和</a:t>
            </a:r>
            <a:r>
              <a:rPr lang="en-US" altLang="zh-CN" sz="1600" dirty="0"/>
              <a:t>IV</a:t>
            </a:r>
            <a:r>
              <a:rPr lang="zh-CN" altLang="en-US" sz="1600"/>
              <a:t>的解读</a:t>
            </a:r>
            <a:r>
              <a:rPr lang="en-US" altLang="zh-CN" sz="1600"/>
              <a:t>https</a:t>
            </a:r>
            <a:r>
              <a:rPr lang="en-US" altLang="zh-CN" sz="1600" dirty="0"/>
              <a:t>://blog.csdn.net/shenxiaoming77/article/details/78771698</a:t>
            </a:r>
            <a:endParaRPr lang="zh-CN" altLang="en-US" sz="1600" dirty="0"/>
          </a:p>
          <a:p>
            <a:pPr marL="285750" indent="-285750">
              <a:buFont typeface="Wingdings" panose="05000000000000000000" pitchFamily="2" charset="2"/>
              <a:buChar char="Ø"/>
            </a:pPr>
            <a:endParaRPr lang="zh-CN" altLang="en-US" sz="16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CADAA58B-31E4-42A6-ACD0-E8DE3F959C58}"/>
              </a:ext>
            </a:extLst>
          </p:cNvPr>
          <p:cNvPicPr>
            <a:picLocks noChangeAspect="1"/>
          </p:cNvPicPr>
          <p:nvPr/>
        </p:nvPicPr>
        <p:blipFill>
          <a:blip r:embed="rId3"/>
          <a:stretch>
            <a:fillRect/>
          </a:stretch>
        </p:blipFill>
        <p:spPr>
          <a:xfrm>
            <a:off x="506330" y="1657896"/>
            <a:ext cx="9029700" cy="4476750"/>
          </a:xfrm>
          <a:prstGeom prst="rect">
            <a:avLst/>
          </a:prstGeom>
        </p:spPr>
      </p:pic>
    </p:spTree>
    <p:extLst>
      <p:ext uri="{BB962C8B-B14F-4D97-AF65-F5344CB8AC3E}">
        <p14:creationId xmlns:p14="http://schemas.microsoft.com/office/powerpoint/2010/main" val="1239128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422633" y="437012"/>
            <a:ext cx="10054849" cy="444913"/>
          </a:xfrm>
          <a:prstGeom prst="rect">
            <a:avLst/>
          </a:prstGeom>
        </p:spPr>
        <p:txBody>
          <a:bodyPr/>
          <a:lstStyle>
            <a:lvl1pPr>
              <a:defRPr sz="2400" b="1" i="0">
                <a:latin typeface="微软雅黑" panose="020B0503020204020204" pitchFamily="34" charset="-122"/>
                <a:ea typeface="微软雅黑" panose="020B0503020204020204" pitchFamily="34" charset="-122"/>
              </a:defRPr>
            </a:lvl1pPr>
          </a:lstStyle>
          <a:p>
            <a:r>
              <a:rPr lang="zh-CN" altLang="en-US" dirty="0">
                <a:cs typeface="方正兰亭纤黑简体" panose="02000000000000000000" charset="-122"/>
                <a:sym typeface="+mn-ea"/>
              </a:rPr>
              <a:t>三、模型实现与信用评分搭建</a:t>
            </a:r>
            <a:endParaRPr lang="zh-CN" altLang="en-US" sz="2400" b="1" dirty="0">
              <a:latin typeface="微软雅黑" panose="020B0503020204020204" pitchFamily="34" charset="-122"/>
              <a:ea typeface="微软雅黑" panose="020B0503020204020204" pitchFamily="34" charset="-122"/>
              <a:cs typeface="方正兰亭纤黑简体" panose="02000000000000000000" charset="-122"/>
              <a:sym typeface="+mn-ea"/>
            </a:endParaRPr>
          </a:p>
        </p:txBody>
      </p:sp>
      <p:sp>
        <p:nvSpPr>
          <p:cNvPr id="28" name="全局架构…">
            <a:extLst>
              <a:ext uri="{FF2B5EF4-FFF2-40B4-BE49-F238E27FC236}">
                <a16:creationId xmlns:a16="http://schemas.microsoft.com/office/drawing/2014/main" id="{49A82218-C4D9-41F3-87E7-998F8D270DF2}"/>
              </a:ext>
            </a:extLst>
          </p:cNvPr>
          <p:cNvSpPr txBox="1"/>
          <p:nvPr/>
        </p:nvSpPr>
        <p:spPr>
          <a:xfrm>
            <a:off x="8575386" y="4853342"/>
            <a:ext cx="2220692" cy="346762"/>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nSpc>
                <a:spcPct val="80000"/>
              </a:lnSpc>
              <a:defRPr sz="3600" b="1">
                <a:solidFill>
                  <a:srgbClr val="FFFFFF"/>
                </a:solidFill>
                <a:latin typeface="Helvetica"/>
                <a:ea typeface="Helvetica"/>
                <a:cs typeface="Helvetica"/>
                <a:sym typeface="Helvetica"/>
              </a:defRPr>
            </a:pPr>
            <a:endParaRPr sz="2400" dirty="0">
              <a:solidFill>
                <a:srgbClr val="C00000"/>
              </a:solidFill>
              <a:latin typeface="Microsoft YaHei" panose="020B0503020204020204" pitchFamily="34" charset="-122"/>
              <a:ea typeface="Microsoft YaHei" panose="020B0503020204020204" pitchFamily="34" charset="-122"/>
            </a:endParaRPr>
          </a:p>
        </p:txBody>
      </p:sp>
      <p:sp>
        <p:nvSpPr>
          <p:cNvPr id="33" name="文本占位符 19">
            <a:extLst>
              <a:ext uri="{FF2B5EF4-FFF2-40B4-BE49-F238E27FC236}">
                <a16:creationId xmlns:a16="http://schemas.microsoft.com/office/drawing/2014/main" id="{2EB7FE09-0D40-45FF-89C4-6FE5F30ED753}"/>
              </a:ext>
            </a:extLst>
          </p:cNvPr>
          <p:cNvSpPr txBox="1"/>
          <p:nvPr/>
        </p:nvSpPr>
        <p:spPr>
          <a:xfrm>
            <a:off x="775252" y="1151749"/>
            <a:ext cx="9199743" cy="48549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方正兰亭黑简体" panose="02000000000000000000" pitchFamily="2" charset="-122"/>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mj-ea"/>
                <a:ea typeface="+mj-ea"/>
              </a:rPr>
              <a:t>（二）模型开发</a:t>
            </a:r>
            <a:endParaRPr kumimoji="1" lang="zh-CN" altLang="en-US" sz="2400" b="1" i="0" u="none" strike="noStrike" kern="1200" cap="none" spc="0" normalizeH="0" baseline="0" noProof="0" dirty="0">
              <a:ln>
                <a:noFill/>
              </a:ln>
              <a:solidFill>
                <a:srgbClr val="3F3F3F">
                  <a:lumMod val="50000"/>
                </a:srgbClr>
              </a:solidFill>
              <a:effectLst/>
              <a:uLnTx/>
              <a:uFillTx/>
              <a:latin typeface="+mj-ea"/>
              <a:ea typeface="+mj-ea"/>
            </a:endParaRPr>
          </a:p>
        </p:txBody>
      </p:sp>
      <p:sp>
        <p:nvSpPr>
          <p:cNvPr id="7" name="文本框 6">
            <a:extLst>
              <a:ext uri="{FF2B5EF4-FFF2-40B4-BE49-F238E27FC236}">
                <a16:creationId xmlns:a16="http://schemas.microsoft.com/office/drawing/2014/main" id="{E2D04186-9BA5-4080-BECB-EB0C74485067}"/>
              </a:ext>
            </a:extLst>
          </p:cNvPr>
          <p:cNvSpPr txBox="1"/>
          <p:nvPr/>
        </p:nvSpPr>
        <p:spPr>
          <a:xfrm>
            <a:off x="854766" y="1705146"/>
            <a:ext cx="10952882" cy="1569660"/>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证据权重（</a:t>
            </a:r>
            <a:r>
              <a:rPr lang="en-US" altLang="zh-CN" sz="1600" dirty="0">
                <a:latin typeface="微软雅黑" panose="020B0503020204020204" pitchFamily="34" charset="-122"/>
                <a:ea typeface="微软雅黑" panose="020B0503020204020204" pitchFamily="34" charset="-122"/>
              </a:rPr>
              <a:t>Weight of </a:t>
            </a:r>
            <a:r>
              <a:rPr lang="en-US" altLang="zh-CN" sz="1600" dirty="0" err="1">
                <a:latin typeface="微软雅黑" panose="020B0503020204020204" pitchFamily="34" charset="-122"/>
                <a:ea typeface="微软雅黑" panose="020B0503020204020204" pitchFamily="34" charset="-122"/>
              </a:rPr>
              <a:t>Evidence,WOE</a:t>
            </a:r>
            <a:r>
              <a:rPr lang="zh-CN" altLang="en-US" sz="1600" dirty="0">
                <a:latin typeface="微软雅黑" panose="020B0503020204020204" pitchFamily="34" charset="-122"/>
                <a:ea typeface="微软雅黑" panose="020B0503020204020204" pitchFamily="34" charset="-122"/>
              </a:rPr>
              <a:t>）转换可以将</a:t>
            </a:r>
            <a:r>
              <a:rPr lang="en-US" altLang="zh-CN" sz="1600" dirty="0">
                <a:latin typeface="微软雅黑" panose="020B0503020204020204" pitchFamily="34" charset="-122"/>
                <a:ea typeface="微软雅黑" panose="020B0503020204020204" pitchFamily="34" charset="-122"/>
              </a:rPr>
              <a:t>Logistic</a:t>
            </a:r>
            <a:r>
              <a:rPr lang="zh-CN" altLang="en-US" sz="1600" dirty="0">
                <a:latin typeface="微软雅黑" panose="020B0503020204020204" pitchFamily="34" charset="-122"/>
                <a:ea typeface="微软雅黑" panose="020B0503020204020204" pitchFamily="34" charset="-122"/>
              </a:rPr>
              <a:t>回归模型转变为标准评分卡格式。</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引入</a:t>
            </a:r>
            <a:r>
              <a:rPr lang="en-US" altLang="zh-CN" sz="1600" dirty="0">
                <a:latin typeface="微软雅黑" panose="020B0503020204020204" pitchFamily="34" charset="-122"/>
                <a:ea typeface="微软雅黑" panose="020B0503020204020204" pitchFamily="34" charset="-122"/>
              </a:rPr>
              <a:t>WOE</a:t>
            </a:r>
            <a:r>
              <a:rPr lang="zh-CN" altLang="en-US" sz="1600" dirty="0">
                <a:latin typeface="微软雅黑" panose="020B0503020204020204" pitchFamily="34" charset="-122"/>
                <a:ea typeface="微软雅黑" panose="020B0503020204020204" pitchFamily="34" charset="-122"/>
              </a:rPr>
              <a:t>转换的目的并不是为了提高模型质量，只是一些变量不应该被纳入模型，这或者是因为它们不能增加模型值，或者是因为与其模型相关系数有关的误差较大，其实建立标准信用评分卡也可以不采用</a:t>
            </a:r>
            <a:r>
              <a:rPr lang="en-US" altLang="zh-CN" sz="1600" dirty="0">
                <a:latin typeface="微软雅黑" panose="020B0503020204020204" pitchFamily="34" charset="-122"/>
                <a:ea typeface="微软雅黑" panose="020B0503020204020204" pitchFamily="34" charset="-122"/>
              </a:rPr>
              <a:t>WOE</a:t>
            </a:r>
            <a:r>
              <a:rPr lang="zh-CN" altLang="en-US" sz="1600" dirty="0">
                <a:latin typeface="微软雅黑" panose="020B0503020204020204" pitchFamily="34" charset="-122"/>
                <a:ea typeface="微软雅黑" panose="020B0503020204020204" pitchFamily="34" charset="-122"/>
              </a:rPr>
              <a:t>转换。这种情况下，</a:t>
            </a:r>
            <a:r>
              <a:rPr lang="en-US" altLang="zh-CN" sz="1600" dirty="0">
                <a:latin typeface="微软雅黑" panose="020B0503020204020204" pitchFamily="34" charset="-122"/>
                <a:ea typeface="微软雅黑" panose="020B0503020204020204" pitchFamily="34" charset="-122"/>
              </a:rPr>
              <a:t>Logistic</a:t>
            </a:r>
            <a:r>
              <a:rPr lang="zh-CN" altLang="en-US" sz="1600" dirty="0">
                <a:latin typeface="微软雅黑" panose="020B0503020204020204" pitchFamily="34" charset="-122"/>
                <a:ea typeface="微软雅黑" panose="020B0503020204020204" pitchFamily="34" charset="-122"/>
              </a:rPr>
              <a:t>回归模型需要处理更大数量的自变量。尽管这样会增加建模程序的复杂性，但最终得到的评分卡都是一样的。 在建立模型之前，我们需要将筛选后的变量转换为</a:t>
            </a:r>
            <a:r>
              <a:rPr lang="en-US" altLang="zh-CN" sz="1600" dirty="0" err="1">
                <a:latin typeface="微软雅黑" panose="020B0503020204020204" pitchFamily="34" charset="-122"/>
                <a:ea typeface="微软雅黑" panose="020B0503020204020204" pitchFamily="34" charset="-122"/>
              </a:rPr>
              <a:t>WoE</a:t>
            </a:r>
            <a:r>
              <a:rPr lang="zh-CN" altLang="en-US" sz="1600" dirty="0">
                <a:latin typeface="微软雅黑" panose="020B0503020204020204" pitchFamily="34" charset="-122"/>
                <a:ea typeface="微软雅黑" panose="020B0503020204020204" pitchFamily="34" charset="-122"/>
              </a:rPr>
              <a:t>值，便于信用评分。</a:t>
            </a:r>
          </a:p>
        </p:txBody>
      </p:sp>
      <p:pic>
        <p:nvPicPr>
          <p:cNvPr id="3" name="图片 2">
            <a:extLst>
              <a:ext uri="{FF2B5EF4-FFF2-40B4-BE49-F238E27FC236}">
                <a16:creationId xmlns:a16="http://schemas.microsoft.com/office/drawing/2014/main" id="{1E411ABE-BBAC-44AE-8EAD-F1C4902742F5}"/>
              </a:ext>
            </a:extLst>
          </p:cNvPr>
          <p:cNvPicPr>
            <a:picLocks noChangeAspect="1"/>
          </p:cNvPicPr>
          <p:nvPr/>
        </p:nvPicPr>
        <p:blipFill>
          <a:blip r:embed="rId3"/>
          <a:stretch>
            <a:fillRect/>
          </a:stretch>
        </p:blipFill>
        <p:spPr>
          <a:xfrm>
            <a:off x="775252" y="3471803"/>
            <a:ext cx="10862320" cy="2118034"/>
          </a:xfrm>
          <a:prstGeom prst="rect">
            <a:avLst/>
          </a:prstGeom>
        </p:spPr>
      </p:pic>
    </p:spTree>
    <p:extLst>
      <p:ext uri="{BB962C8B-B14F-4D97-AF65-F5344CB8AC3E}">
        <p14:creationId xmlns:p14="http://schemas.microsoft.com/office/powerpoint/2010/main" val="614712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422633" y="437012"/>
            <a:ext cx="10054849" cy="444913"/>
          </a:xfrm>
          <a:prstGeom prst="rect">
            <a:avLst/>
          </a:prstGeom>
        </p:spPr>
        <p:txBody>
          <a:bodyPr/>
          <a:lstStyle>
            <a:lvl1pPr>
              <a:defRPr sz="2400" b="1" i="0">
                <a:latin typeface="微软雅黑" panose="020B0503020204020204" pitchFamily="34" charset="-122"/>
                <a:ea typeface="微软雅黑" panose="020B0503020204020204" pitchFamily="34" charset="-122"/>
              </a:defRPr>
            </a:lvl1pPr>
          </a:lstStyle>
          <a:p>
            <a:r>
              <a:rPr lang="zh-CN" altLang="en-US" dirty="0">
                <a:cs typeface="方正兰亭纤黑简体" panose="02000000000000000000" charset="-122"/>
                <a:sym typeface="+mn-ea"/>
              </a:rPr>
              <a:t>三、模型实现与信用评分搭建</a:t>
            </a:r>
            <a:endParaRPr lang="zh-CN" altLang="en-US" sz="2400" b="1" dirty="0">
              <a:latin typeface="微软雅黑" panose="020B0503020204020204" pitchFamily="34" charset="-122"/>
              <a:ea typeface="微软雅黑" panose="020B0503020204020204" pitchFamily="34" charset="-122"/>
              <a:cs typeface="方正兰亭纤黑简体" panose="02000000000000000000" charset="-122"/>
              <a:sym typeface="+mn-ea"/>
            </a:endParaRPr>
          </a:p>
        </p:txBody>
      </p:sp>
      <p:sp>
        <p:nvSpPr>
          <p:cNvPr id="28" name="全局架构…">
            <a:extLst>
              <a:ext uri="{FF2B5EF4-FFF2-40B4-BE49-F238E27FC236}">
                <a16:creationId xmlns:a16="http://schemas.microsoft.com/office/drawing/2014/main" id="{49A82218-C4D9-41F3-87E7-998F8D270DF2}"/>
              </a:ext>
            </a:extLst>
          </p:cNvPr>
          <p:cNvSpPr txBox="1"/>
          <p:nvPr/>
        </p:nvSpPr>
        <p:spPr>
          <a:xfrm>
            <a:off x="8575386" y="4853342"/>
            <a:ext cx="2220692" cy="346762"/>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nSpc>
                <a:spcPct val="80000"/>
              </a:lnSpc>
              <a:defRPr sz="3600" b="1">
                <a:solidFill>
                  <a:srgbClr val="FFFFFF"/>
                </a:solidFill>
                <a:latin typeface="Helvetica"/>
                <a:ea typeface="Helvetica"/>
                <a:cs typeface="Helvetica"/>
                <a:sym typeface="Helvetica"/>
              </a:defRPr>
            </a:pPr>
            <a:endParaRPr sz="2400" dirty="0">
              <a:solidFill>
                <a:srgbClr val="C00000"/>
              </a:solidFill>
              <a:latin typeface="Microsoft YaHei" panose="020B0503020204020204" pitchFamily="34" charset="-122"/>
              <a:ea typeface="Microsoft YaHei" panose="020B0503020204020204" pitchFamily="34" charset="-122"/>
            </a:endParaRPr>
          </a:p>
        </p:txBody>
      </p:sp>
      <p:sp>
        <p:nvSpPr>
          <p:cNvPr id="33" name="文本占位符 19">
            <a:extLst>
              <a:ext uri="{FF2B5EF4-FFF2-40B4-BE49-F238E27FC236}">
                <a16:creationId xmlns:a16="http://schemas.microsoft.com/office/drawing/2014/main" id="{2EB7FE09-0D40-45FF-89C4-6FE5F30ED753}"/>
              </a:ext>
            </a:extLst>
          </p:cNvPr>
          <p:cNvSpPr txBox="1"/>
          <p:nvPr/>
        </p:nvSpPr>
        <p:spPr>
          <a:xfrm>
            <a:off x="775252" y="1151749"/>
            <a:ext cx="9199743" cy="48549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方正兰亭黑简体" panose="02000000000000000000" pitchFamily="2" charset="-122"/>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mj-ea"/>
                <a:ea typeface="+mj-ea"/>
              </a:rPr>
              <a:t>（二）模型开发</a:t>
            </a:r>
            <a:endParaRPr kumimoji="1" lang="zh-CN" altLang="en-US" sz="2400" b="1" i="0" u="none" strike="noStrike" kern="1200" cap="none" spc="0" normalizeH="0" baseline="0" noProof="0" dirty="0">
              <a:ln>
                <a:noFill/>
              </a:ln>
              <a:solidFill>
                <a:srgbClr val="3F3F3F">
                  <a:lumMod val="50000"/>
                </a:srgbClr>
              </a:solidFill>
              <a:effectLst/>
              <a:uLnTx/>
              <a:uFillTx/>
              <a:latin typeface="+mj-ea"/>
              <a:ea typeface="+mj-ea"/>
            </a:endParaRPr>
          </a:p>
        </p:txBody>
      </p:sp>
      <p:sp>
        <p:nvSpPr>
          <p:cNvPr id="9" name="文本框 8">
            <a:extLst>
              <a:ext uri="{FF2B5EF4-FFF2-40B4-BE49-F238E27FC236}">
                <a16:creationId xmlns:a16="http://schemas.microsoft.com/office/drawing/2014/main" id="{C90FF881-3A63-494D-BA17-9AFF29941BA1}"/>
              </a:ext>
            </a:extLst>
          </p:cNvPr>
          <p:cNvSpPr txBox="1"/>
          <p:nvPr/>
        </p:nvSpPr>
        <p:spPr>
          <a:xfrm>
            <a:off x="854766" y="1705146"/>
            <a:ext cx="10952882" cy="2062103"/>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机器学习解决的问题，大体上就是两种：数值预测和分类。</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前者一般采用的是回归模型，比如最常用的线性回归；后者的方法则五花八门，决策树，</a:t>
            </a:r>
            <a:r>
              <a:rPr lang="en-US" altLang="zh-CN" sz="1600" dirty="0" err="1">
                <a:latin typeface="微软雅黑" panose="020B0503020204020204" pitchFamily="34" charset="-122"/>
                <a:ea typeface="微软雅黑" panose="020B0503020204020204" pitchFamily="34" charset="-122"/>
              </a:rPr>
              <a:t>kNN</a:t>
            </a:r>
            <a:r>
              <a:rPr lang="zh-CN" altLang="en-US" sz="1600" dirty="0">
                <a:latin typeface="微软雅黑" panose="020B0503020204020204" pitchFamily="34" charset="-122"/>
                <a:ea typeface="微软雅黑" panose="020B0503020204020204" pitchFamily="34" charset="-122"/>
              </a:rPr>
              <a:t>，支持向量机，朴素贝叶斯等等模型都是用来解决分类问题的。</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其实，两种问题从本质上讲是一样的：都是通过对已有数据的学习，构建模型，然后对未知的数据进行预测，若是连续的数值预测就是回归问题，若是离散的类标号预测，就是分类问题。这里面有一类比较特殊的算法，就是逻辑回归（</a:t>
            </a:r>
            <a:r>
              <a:rPr lang="en-US" altLang="zh-CN" sz="1600" dirty="0">
                <a:latin typeface="微软雅黑" panose="020B0503020204020204" pitchFamily="34" charset="-122"/>
                <a:ea typeface="微软雅黑" panose="020B0503020204020204" pitchFamily="34" charset="-122"/>
              </a:rPr>
              <a:t>logistic regression</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它叫“回归”，可见基本思路还是回归的那一套，同时，逻辑回归又是标准的解决分类问题的模型。换句话说，逻辑回归是用与回归类似的思路解决了分类问题。</a:t>
            </a:r>
          </a:p>
        </p:txBody>
      </p:sp>
      <p:pic>
        <p:nvPicPr>
          <p:cNvPr id="6" name="图片 5">
            <a:extLst>
              <a:ext uri="{FF2B5EF4-FFF2-40B4-BE49-F238E27FC236}">
                <a16:creationId xmlns:a16="http://schemas.microsoft.com/office/drawing/2014/main" id="{DDC91AF6-25FF-4FB4-9700-43D5A88EB1C0}"/>
              </a:ext>
            </a:extLst>
          </p:cNvPr>
          <p:cNvPicPr>
            <a:picLocks noChangeAspect="1"/>
          </p:cNvPicPr>
          <p:nvPr/>
        </p:nvPicPr>
        <p:blipFill>
          <a:blip r:embed="rId3"/>
          <a:stretch>
            <a:fillRect/>
          </a:stretch>
        </p:blipFill>
        <p:spPr>
          <a:xfrm>
            <a:off x="854766" y="3847034"/>
            <a:ext cx="5000625" cy="2819400"/>
          </a:xfrm>
          <a:prstGeom prst="rect">
            <a:avLst/>
          </a:prstGeom>
        </p:spPr>
      </p:pic>
      <p:pic>
        <p:nvPicPr>
          <p:cNvPr id="3" name="图片 2">
            <a:extLst>
              <a:ext uri="{FF2B5EF4-FFF2-40B4-BE49-F238E27FC236}">
                <a16:creationId xmlns:a16="http://schemas.microsoft.com/office/drawing/2014/main" id="{B160A353-2CA6-45FC-B46B-EB7FDC85BF5E}"/>
              </a:ext>
            </a:extLst>
          </p:cNvPr>
          <p:cNvPicPr>
            <a:picLocks noChangeAspect="1"/>
          </p:cNvPicPr>
          <p:nvPr/>
        </p:nvPicPr>
        <p:blipFill>
          <a:blip r:embed="rId4"/>
          <a:stretch>
            <a:fillRect/>
          </a:stretch>
        </p:blipFill>
        <p:spPr>
          <a:xfrm>
            <a:off x="5855391" y="3834566"/>
            <a:ext cx="5721192" cy="2735200"/>
          </a:xfrm>
          <a:prstGeom prst="rect">
            <a:avLst/>
          </a:prstGeom>
        </p:spPr>
      </p:pic>
    </p:spTree>
    <p:extLst>
      <p:ext uri="{BB962C8B-B14F-4D97-AF65-F5344CB8AC3E}">
        <p14:creationId xmlns:p14="http://schemas.microsoft.com/office/powerpoint/2010/main" val="1168458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422633" y="437012"/>
            <a:ext cx="10054849" cy="444913"/>
          </a:xfrm>
          <a:prstGeom prst="rect">
            <a:avLst/>
          </a:prstGeom>
        </p:spPr>
        <p:txBody>
          <a:bodyPr/>
          <a:lstStyle>
            <a:lvl1pPr>
              <a:defRPr sz="2400" b="1" i="0">
                <a:latin typeface="微软雅黑" panose="020B0503020204020204" pitchFamily="34" charset="-122"/>
                <a:ea typeface="微软雅黑" panose="020B0503020204020204" pitchFamily="34" charset="-122"/>
              </a:defRPr>
            </a:lvl1pPr>
          </a:lstStyle>
          <a:p>
            <a:r>
              <a:rPr lang="zh-CN" altLang="en-US" dirty="0">
                <a:cs typeface="方正兰亭纤黑简体" panose="02000000000000000000" charset="-122"/>
                <a:sym typeface="+mn-ea"/>
              </a:rPr>
              <a:t>三、模型实现与信用评分搭建</a:t>
            </a:r>
            <a:endParaRPr lang="zh-CN" altLang="en-US" sz="2400" b="1" dirty="0">
              <a:latin typeface="微软雅黑" panose="020B0503020204020204" pitchFamily="34" charset="-122"/>
              <a:ea typeface="微软雅黑" panose="020B0503020204020204" pitchFamily="34" charset="-122"/>
              <a:cs typeface="方正兰亭纤黑简体" panose="02000000000000000000" charset="-122"/>
              <a:sym typeface="+mn-ea"/>
            </a:endParaRPr>
          </a:p>
        </p:txBody>
      </p:sp>
      <p:sp>
        <p:nvSpPr>
          <p:cNvPr id="33" name="文本占位符 19">
            <a:extLst>
              <a:ext uri="{FF2B5EF4-FFF2-40B4-BE49-F238E27FC236}">
                <a16:creationId xmlns:a16="http://schemas.microsoft.com/office/drawing/2014/main" id="{2EB7FE09-0D40-45FF-89C4-6FE5F30ED753}"/>
              </a:ext>
            </a:extLst>
          </p:cNvPr>
          <p:cNvSpPr txBox="1"/>
          <p:nvPr/>
        </p:nvSpPr>
        <p:spPr>
          <a:xfrm>
            <a:off x="775252" y="1151749"/>
            <a:ext cx="9199743" cy="48549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方正兰亭黑简体" panose="02000000000000000000" pitchFamily="2" charset="-122"/>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mj-ea"/>
                <a:ea typeface="+mj-ea"/>
              </a:rPr>
              <a:t>（三）</a:t>
            </a:r>
            <a:r>
              <a:rPr lang="zh-CN" altLang="en-US" sz="2400" b="1" i="0" dirty="0">
                <a:solidFill>
                  <a:srgbClr val="000000"/>
                </a:solidFill>
                <a:effectLst/>
                <a:latin typeface="Helvetica Neue"/>
              </a:rPr>
              <a:t>模型评估</a:t>
            </a:r>
          </a:p>
          <a:p>
            <a:endParaRPr kumimoji="1" lang="zh-CN" altLang="en-US" sz="2400" b="1" i="0" u="none" strike="noStrike" kern="1200" cap="none" spc="0" normalizeH="0" baseline="0" noProof="0" dirty="0">
              <a:ln>
                <a:noFill/>
              </a:ln>
              <a:solidFill>
                <a:srgbClr val="3F3F3F">
                  <a:lumMod val="50000"/>
                </a:srgbClr>
              </a:solidFill>
              <a:effectLst/>
              <a:uLnTx/>
              <a:uFillTx/>
              <a:latin typeface="+mj-ea"/>
              <a:ea typeface="+mj-ea"/>
            </a:endParaRPr>
          </a:p>
        </p:txBody>
      </p:sp>
      <p:pic>
        <p:nvPicPr>
          <p:cNvPr id="11" name="图片 10">
            <a:extLst>
              <a:ext uri="{FF2B5EF4-FFF2-40B4-BE49-F238E27FC236}">
                <a16:creationId xmlns:a16="http://schemas.microsoft.com/office/drawing/2014/main" id="{D63EA072-236E-4792-BEC5-193C6C51E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766" y="2876397"/>
            <a:ext cx="4166300" cy="3676817"/>
          </a:xfrm>
          <a:prstGeom prst="rect">
            <a:avLst/>
          </a:prstGeom>
        </p:spPr>
      </p:pic>
      <p:sp>
        <p:nvSpPr>
          <p:cNvPr id="14" name="文本框 13">
            <a:extLst>
              <a:ext uri="{FF2B5EF4-FFF2-40B4-BE49-F238E27FC236}">
                <a16:creationId xmlns:a16="http://schemas.microsoft.com/office/drawing/2014/main" id="{5572A8EC-5022-41EA-8D88-E71708C59126}"/>
              </a:ext>
            </a:extLst>
          </p:cNvPr>
          <p:cNvSpPr txBox="1"/>
          <p:nvPr/>
        </p:nvSpPr>
        <p:spPr>
          <a:xfrm>
            <a:off x="854766" y="1705146"/>
            <a:ext cx="10914601" cy="1323439"/>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rPr>
              <a:t>AUC</a:t>
            </a:r>
            <a:r>
              <a:rPr lang="zh-CN" altLang="en-US" sz="1600" dirty="0">
                <a:latin typeface="微软雅黑" panose="020B0503020204020204" pitchFamily="34" charset="-122"/>
                <a:ea typeface="微软雅黑" panose="020B0503020204020204" pitchFamily="34" charset="-122"/>
              </a:rPr>
              <a:t>值是一个概率值，当你随机挑选一个正样本以及一个负样本，当前的分类算法根据计算得到的</a:t>
            </a:r>
            <a:r>
              <a:rPr lang="en-US" altLang="zh-CN" sz="1600" dirty="0">
                <a:latin typeface="微软雅黑" panose="020B0503020204020204" pitchFamily="34" charset="-122"/>
                <a:ea typeface="微软雅黑" panose="020B0503020204020204" pitchFamily="34" charset="-122"/>
              </a:rPr>
              <a:t>Score</a:t>
            </a:r>
            <a:r>
              <a:rPr lang="zh-CN" altLang="en-US" sz="1600" dirty="0">
                <a:latin typeface="微软雅黑" panose="020B0503020204020204" pitchFamily="34" charset="-122"/>
                <a:ea typeface="微软雅黑" panose="020B0503020204020204" pitchFamily="34" charset="-122"/>
              </a:rPr>
              <a:t>值将这个正样本排在负样本前面的概率就是</a:t>
            </a:r>
            <a:r>
              <a:rPr lang="en-US" altLang="zh-CN" sz="1600" dirty="0">
                <a:latin typeface="微软雅黑" panose="020B0503020204020204" pitchFamily="34" charset="-122"/>
                <a:ea typeface="微软雅黑" panose="020B0503020204020204" pitchFamily="34" charset="-122"/>
              </a:rPr>
              <a:t>AUC</a:t>
            </a:r>
            <a:r>
              <a:rPr lang="zh-CN" altLang="en-US" sz="1600" dirty="0">
                <a:latin typeface="微软雅黑" panose="020B0503020204020204" pitchFamily="34" charset="-122"/>
                <a:ea typeface="微软雅黑" panose="020B0503020204020204" pitchFamily="34" charset="-122"/>
              </a:rPr>
              <a:t>值，</a:t>
            </a:r>
            <a:r>
              <a:rPr lang="en-US" altLang="zh-CN" sz="1600" dirty="0">
                <a:latin typeface="微软雅黑" panose="020B0503020204020204" pitchFamily="34" charset="-122"/>
                <a:ea typeface="微软雅黑" panose="020B0503020204020204" pitchFamily="34" charset="-122"/>
              </a:rPr>
              <a:t>AUC</a:t>
            </a:r>
            <a:r>
              <a:rPr lang="zh-CN" altLang="en-US" sz="1600" dirty="0">
                <a:latin typeface="微软雅黑" panose="020B0503020204020204" pitchFamily="34" charset="-122"/>
                <a:ea typeface="微软雅黑" panose="020B0503020204020204" pitchFamily="34" charset="-122"/>
              </a:rPr>
              <a:t>值越大，当前分类算法越有可能将正样本排在负样本前面，从而能够更好的分类。例如一个模型的</a:t>
            </a:r>
            <a:r>
              <a:rPr lang="en-US" altLang="zh-CN" sz="1600" dirty="0">
                <a:latin typeface="微软雅黑" panose="020B0503020204020204" pitchFamily="34" charset="-122"/>
                <a:ea typeface="微软雅黑" panose="020B0503020204020204" pitchFamily="34" charset="-122"/>
              </a:rPr>
              <a:t>AUC</a:t>
            </a:r>
            <a:r>
              <a:rPr lang="zh-CN" altLang="en-US" sz="1600" dirty="0">
                <a:latin typeface="微软雅黑" panose="020B0503020204020204" pitchFamily="34" charset="-122"/>
                <a:ea typeface="微软雅黑" panose="020B0503020204020204" pitchFamily="34" charset="-122"/>
              </a:rPr>
              <a:t>是</a:t>
            </a:r>
            <a:r>
              <a:rPr lang="en-US" altLang="zh-CN" sz="1600" dirty="0">
                <a:latin typeface="微软雅黑" panose="020B0503020204020204" pitchFamily="34" charset="-122"/>
                <a:ea typeface="微软雅黑" panose="020B0503020204020204" pitchFamily="34" charset="-122"/>
              </a:rPr>
              <a:t>0.7</a:t>
            </a:r>
            <a:r>
              <a:rPr lang="zh-CN" altLang="en-US" sz="1600" dirty="0">
                <a:latin typeface="微软雅黑" panose="020B0503020204020204" pitchFamily="34" charset="-122"/>
                <a:ea typeface="微软雅黑" panose="020B0503020204020204" pitchFamily="34" charset="-122"/>
              </a:rPr>
              <a:t>，其含义可以理解为：给定一个正样本和一个负样本，再</a:t>
            </a:r>
            <a:r>
              <a:rPr lang="en-US" altLang="zh-CN" sz="1600" dirty="0">
                <a:latin typeface="微软雅黑" panose="020B0503020204020204" pitchFamily="34" charset="-122"/>
                <a:ea typeface="微软雅黑" panose="020B0503020204020204" pitchFamily="34" charset="-122"/>
              </a:rPr>
              <a:t>70%</a:t>
            </a:r>
            <a:r>
              <a:rPr lang="zh-CN" altLang="en-US" sz="1600" dirty="0">
                <a:latin typeface="微软雅黑" panose="020B0503020204020204" pitchFamily="34" charset="-122"/>
                <a:ea typeface="微软雅黑" panose="020B0503020204020204" pitchFamily="34" charset="-122"/>
              </a:rPr>
              <a:t>的情况下，模型对正样本的打分（概率）高于对于负样本的打分。</a:t>
            </a:r>
            <a:endParaRPr lang="en-US" altLang="zh-CN"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9B240794-F153-46DA-B533-82117457EC48}"/>
              </a:ext>
            </a:extLst>
          </p:cNvPr>
          <p:cNvPicPr>
            <a:picLocks noChangeAspect="1"/>
          </p:cNvPicPr>
          <p:nvPr/>
        </p:nvPicPr>
        <p:blipFill>
          <a:blip r:embed="rId4"/>
          <a:stretch>
            <a:fillRect/>
          </a:stretch>
        </p:blipFill>
        <p:spPr>
          <a:xfrm>
            <a:off x="5623441" y="2876397"/>
            <a:ext cx="5144008" cy="3676817"/>
          </a:xfrm>
          <a:prstGeom prst="rect">
            <a:avLst/>
          </a:prstGeom>
        </p:spPr>
      </p:pic>
    </p:spTree>
    <p:extLst>
      <p:ext uri="{BB962C8B-B14F-4D97-AF65-F5344CB8AC3E}">
        <p14:creationId xmlns:p14="http://schemas.microsoft.com/office/powerpoint/2010/main" val="2969287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422633" y="437012"/>
            <a:ext cx="10054849" cy="444913"/>
          </a:xfrm>
          <a:prstGeom prst="rect">
            <a:avLst/>
          </a:prstGeom>
        </p:spPr>
        <p:txBody>
          <a:bodyPr/>
          <a:lstStyle>
            <a:lvl1pPr>
              <a:defRPr sz="2400" b="1" i="0">
                <a:latin typeface="微软雅黑" panose="020B0503020204020204" pitchFamily="34" charset="-122"/>
                <a:ea typeface="微软雅黑" panose="020B0503020204020204" pitchFamily="34" charset="-122"/>
              </a:defRPr>
            </a:lvl1pPr>
          </a:lstStyle>
          <a:p>
            <a:r>
              <a:rPr lang="zh-CN" altLang="en-US" dirty="0">
                <a:cs typeface="方正兰亭纤黑简体" panose="02000000000000000000" charset="-122"/>
                <a:sym typeface="+mn-ea"/>
              </a:rPr>
              <a:t>三、模型实现与信用评分搭建</a:t>
            </a:r>
            <a:endParaRPr lang="zh-CN" altLang="en-US" sz="2400" b="1" dirty="0">
              <a:latin typeface="微软雅黑" panose="020B0503020204020204" pitchFamily="34" charset="-122"/>
              <a:ea typeface="微软雅黑" panose="020B0503020204020204" pitchFamily="34" charset="-122"/>
              <a:cs typeface="方正兰亭纤黑简体" panose="02000000000000000000" charset="-122"/>
              <a:sym typeface="+mn-ea"/>
            </a:endParaRPr>
          </a:p>
        </p:txBody>
      </p:sp>
      <p:sp>
        <p:nvSpPr>
          <p:cNvPr id="33" name="文本占位符 19">
            <a:extLst>
              <a:ext uri="{FF2B5EF4-FFF2-40B4-BE49-F238E27FC236}">
                <a16:creationId xmlns:a16="http://schemas.microsoft.com/office/drawing/2014/main" id="{2EB7FE09-0D40-45FF-89C4-6FE5F30ED753}"/>
              </a:ext>
            </a:extLst>
          </p:cNvPr>
          <p:cNvSpPr txBox="1"/>
          <p:nvPr/>
        </p:nvSpPr>
        <p:spPr>
          <a:xfrm>
            <a:off x="775252" y="1151749"/>
            <a:ext cx="9199743" cy="48549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方正兰亭黑简体" panose="02000000000000000000" pitchFamily="2" charset="-122"/>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mj-ea"/>
                <a:ea typeface="+mj-ea"/>
              </a:rPr>
              <a:t>（四）信用评分</a:t>
            </a:r>
            <a:endParaRPr lang="zh-CN" altLang="en-US" sz="2400" b="1" i="0" dirty="0">
              <a:solidFill>
                <a:srgbClr val="000000"/>
              </a:solidFill>
              <a:effectLst/>
              <a:latin typeface="Helvetica Neue"/>
            </a:endParaRPr>
          </a:p>
          <a:p>
            <a:endParaRPr kumimoji="1" lang="zh-CN" altLang="en-US" sz="2400" b="1" i="0" u="none" strike="noStrike" kern="1200" cap="none" spc="0" normalizeH="0" baseline="0" noProof="0" dirty="0">
              <a:ln>
                <a:noFill/>
              </a:ln>
              <a:solidFill>
                <a:srgbClr val="3F3F3F">
                  <a:lumMod val="50000"/>
                </a:srgbClr>
              </a:solidFill>
              <a:effectLst/>
              <a:uLnTx/>
              <a:uFillTx/>
              <a:latin typeface="+mj-ea"/>
              <a:ea typeface="+mj-ea"/>
            </a:endParaRPr>
          </a:p>
        </p:txBody>
      </p:sp>
      <p:pic>
        <p:nvPicPr>
          <p:cNvPr id="5" name="图片 4">
            <a:extLst>
              <a:ext uri="{FF2B5EF4-FFF2-40B4-BE49-F238E27FC236}">
                <a16:creationId xmlns:a16="http://schemas.microsoft.com/office/drawing/2014/main" id="{3B001F1C-696D-403A-804C-F8CEC5A3C9CA}"/>
              </a:ext>
            </a:extLst>
          </p:cNvPr>
          <p:cNvPicPr>
            <a:picLocks noChangeAspect="1"/>
          </p:cNvPicPr>
          <p:nvPr/>
        </p:nvPicPr>
        <p:blipFill>
          <a:blip r:embed="rId3"/>
          <a:stretch>
            <a:fillRect/>
          </a:stretch>
        </p:blipFill>
        <p:spPr>
          <a:xfrm>
            <a:off x="1960990" y="1637239"/>
            <a:ext cx="8270020" cy="4987127"/>
          </a:xfrm>
          <a:prstGeom prst="rect">
            <a:avLst/>
          </a:prstGeom>
        </p:spPr>
      </p:pic>
    </p:spTree>
    <p:extLst>
      <p:ext uri="{BB962C8B-B14F-4D97-AF65-F5344CB8AC3E}">
        <p14:creationId xmlns:p14="http://schemas.microsoft.com/office/powerpoint/2010/main" val="3974961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422633" y="437012"/>
            <a:ext cx="10054849" cy="444913"/>
          </a:xfrm>
          <a:prstGeom prst="rect">
            <a:avLst/>
          </a:prstGeom>
        </p:spPr>
        <p:txBody>
          <a:bodyPr/>
          <a:lstStyle>
            <a:lvl1pPr>
              <a:defRPr sz="2400" b="1" i="0">
                <a:latin typeface="微软雅黑" panose="020B0503020204020204" pitchFamily="34" charset="-122"/>
                <a:ea typeface="微软雅黑" panose="020B0503020204020204" pitchFamily="34" charset="-122"/>
              </a:defRPr>
            </a:lvl1pPr>
          </a:lstStyle>
          <a:p>
            <a:r>
              <a:rPr lang="zh-CN" altLang="en-US" dirty="0">
                <a:cs typeface="方正兰亭纤黑简体" panose="02000000000000000000" charset="-122"/>
                <a:sym typeface="+mn-ea"/>
              </a:rPr>
              <a:t>三、模型实现与信用评分搭建</a:t>
            </a:r>
            <a:endParaRPr lang="zh-CN" altLang="en-US" sz="2400" b="1" dirty="0">
              <a:latin typeface="微软雅黑" panose="020B0503020204020204" pitchFamily="34" charset="-122"/>
              <a:ea typeface="微软雅黑" panose="020B0503020204020204" pitchFamily="34" charset="-122"/>
              <a:cs typeface="方正兰亭纤黑简体" panose="02000000000000000000" charset="-122"/>
              <a:sym typeface="+mn-ea"/>
            </a:endParaRPr>
          </a:p>
        </p:txBody>
      </p:sp>
      <p:sp>
        <p:nvSpPr>
          <p:cNvPr id="33" name="文本占位符 19">
            <a:extLst>
              <a:ext uri="{FF2B5EF4-FFF2-40B4-BE49-F238E27FC236}">
                <a16:creationId xmlns:a16="http://schemas.microsoft.com/office/drawing/2014/main" id="{2EB7FE09-0D40-45FF-89C4-6FE5F30ED753}"/>
              </a:ext>
            </a:extLst>
          </p:cNvPr>
          <p:cNvSpPr txBox="1"/>
          <p:nvPr/>
        </p:nvSpPr>
        <p:spPr>
          <a:xfrm>
            <a:off x="775252" y="1151749"/>
            <a:ext cx="9199743" cy="48549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方正兰亭黑简体" panose="02000000000000000000" pitchFamily="2" charset="-122"/>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mj-ea"/>
                <a:ea typeface="+mj-ea"/>
              </a:rPr>
              <a:t>（四）信用评分</a:t>
            </a:r>
            <a:endParaRPr lang="zh-CN" altLang="en-US" sz="2400" b="1" i="0" dirty="0">
              <a:solidFill>
                <a:srgbClr val="000000"/>
              </a:solidFill>
              <a:effectLst/>
              <a:latin typeface="Helvetica Neue"/>
            </a:endParaRPr>
          </a:p>
          <a:p>
            <a:endParaRPr kumimoji="1" lang="zh-CN" altLang="en-US" sz="2400" b="1" i="0" u="none" strike="noStrike" kern="1200" cap="none" spc="0" normalizeH="0" baseline="0" noProof="0" dirty="0">
              <a:ln>
                <a:noFill/>
              </a:ln>
              <a:solidFill>
                <a:srgbClr val="3F3F3F">
                  <a:lumMod val="50000"/>
                </a:srgbClr>
              </a:solidFill>
              <a:effectLst/>
              <a:uLnTx/>
              <a:uFillTx/>
              <a:latin typeface="+mj-ea"/>
              <a:ea typeface="+mj-ea"/>
            </a:endParaRPr>
          </a:p>
        </p:txBody>
      </p:sp>
      <p:pic>
        <p:nvPicPr>
          <p:cNvPr id="3" name="图片 2">
            <a:extLst>
              <a:ext uri="{FF2B5EF4-FFF2-40B4-BE49-F238E27FC236}">
                <a16:creationId xmlns:a16="http://schemas.microsoft.com/office/drawing/2014/main" id="{09A3B699-45B7-496C-A936-B7D6838B6DFB}"/>
              </a:ext>
            </a:extLst>
          </p:cNvPr>
          <p:cNvPicPr>
            <a:picLocks noChangeAspect="1"/>
          </p:cNvPicPr>
          <p:nvPr/>
        </p:nvPicPr>
        <p:blipFill>
          <a:blip r:embed="rId3"/>
          <a:stretch>
            <a:fillRect/>
          </a:stretch>
        </p:blipFill>
        <p:spPr>
          <a:xfrm>
            <a:off x="2217005" y="1637239"/>
            <a:ext cx="8255733" cy="4392876"/>
          </a:xfrm>
          <a:prstGeom prst="rect">
            <a:avLst/>
          </a:prstGeom>
        </p:spPr>
      </p:pic>
    </p:spTree>
    <p:extLst>
      <p:ext uri="{BB962C8B-B14F-4D97-AF65-F5344CB8AC3E}">
        <p14:creationId xmlns:p14="http://schemas.microsoft.com/office/powerpoint/2010/main" val="2205973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stretch>
            <a:fillRect/>
          </a:stretch>
        </p:blipFill>
        <p:spPr>
          <a:xfrm>
            <a:off x="0" y="0"/>
            <a:ext cx="12192000" cy="6858000"/>
          </a:xfrm>
          <a:prstGeom prst="rect">
            <a:avLst/>
          </a:prstGeom>
        </p:spPr>
      </p:pic>
      <p:sp>
        <p:nvSpPr>
          <p:cNvPr id="12" name="Rectangle 4"/>
          <p:cNvSpPr>
            <a:spLocks noGrp="1" noChangeArrowheads="1"/>
          </p:cNvSpPr>
          <p:nvPr/>
        </p:nvSpPr>
        <p:spPr bwMode="auto">
          <a:xfrm>
            <a:off x="427367" y="389981"/>
            <a:ext cx="1809751" cy="96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4000" b="1" dirty="0">
                <a:solidFill>
                  <a:srgbClr val="D6000F"/>
                </a:solidFill>
                <a:latin typeface="+mj-ea"/>
                <a:ea typeface="+mj-ea"/>
                <a:cs typeface="+mn-ea"/>
                <a:sym typeface="+mn-lt"/>
              </a:rPr>
              <a:t>目 录</a:t>
            </a:r>
          </a:p>
        </p:txBody>
      </p:sp>
      <p:grpSp>
        <p:nvGrpSpPr>
          <p:cNvPr id="10" name="组合 9">
            <a:extLst>
              <a:ext uri="{FF2B5EF4-FFF2-40B4-BE49-F238E27FC236}">
                <a16:creationId xmlns:a16="http://schemas.microsoft.com/office/drawing/2014/main" id="{63033E8E-DE33-4BCB-AAB3-3E78717AAAC2}"/>
              </a:ext>
            </a:extLst>
          </p:cNvPr>
          <p:cNvGrpSpPr/>
          <p:nvPr/>
        </p:nvGrpSpPr>
        <p:grpSpPr>
          <a:xfrm>
            <a:off x="6231824" y="2374935"/>
            <a:ext cx="5330448" cy="3454081"/>
            <a:chOff x="6861552" y="2331803"/>
            <a:chExt cx="5330448" cy="3454081"/>
          </a:xfrm>
        </p:grpSpPr>
        <p:sp>
          <p:nvSpPr>
            <p:cNvPr id="11" name="矩形 10"/>
            <p:cNvSpPr/>
            <p:nvPr/>
          </p:nvSpPr>
          <p:spPr>
            <a:xfrm>
              <a:off x="6861552" y="2331803"/>
              <a:ext cx="5330448" cy="499624"/>
            </a:xfrm>
            <a:prstGeom prst="rect">
              <a:avLst/>
            </a:prstGeom>
          </p:spPr>
          <p:txBody>
            <a:bodyPr wrap="square">
              <a:spAutoFit/>
            </a:bodyPr>
            <a:lstStyle/>
            <a:p>
              <a:pPr>
                <a:lnSpc>
                  <a:spcPct val="150000"/>
                </a:lnSpc>
                <a:spcBef>
                  <a:spcPct val="0"/>
                </a:spcBef>
                <a:spcAft>
                  <a:spcPts val="600"/>
                </a:spcAft>
              </a:pPr>
              <a:r>
                <a:rPr lang="zh-CN" altLang="en-US" sz="20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第</a:t>
              </a:r>
              <a:r>
                <a:rPr lang="en-US" altLang="zh-CN" sz="20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1</a:t>
              </a:r>
              <a:r>
                <a:rPr lang="zh-CN" altLang="en-US" sz="20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部分     项目简介</a:t>
              </a:r>
              <a:endParaRPr lang="en-US" altLang="zh-CN" sz="2000" b="1" dirty="0">
                <a:solidFill>
                  <a:schemeClr val="bg1">
                    <a:lumMod val="95000"/>
                  </a:schemeClr>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6861552" y="3320884"/>
              <a:ext cx="4980495" cy="499624"/>
            </a:xfrm>
            <a:prstGeom prst="rect">
              <a:avLst/>
            </a:prstGeom>
          </p:spPr>
          <p:txBody>
            <a:bodyPr wrap="square">
              <a:spAutoFit/>
            </a:bodyPr>
            <a:lstStyle/>
            <a:p>
              <a:pPr>
                <a:lnSpc>
                  <a:spcPct val="150000"/>
                </a:lnSpc>
                <a:spcBef>
                  <a:spcPct val="0"/>
                </a:spcBef>
                <a:spcAft>
                  <a:spcPts val="600"/>
                </a:spcAft>
              </a:pPr>
              <a:r>
                <a:rPr lang="zh-CN" altLang="en-US" sz="20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第</a:t>
              </a:r>
              <a:r>
                <a:rPr lang="en-US" altLang="zh-CN" sz="20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2</a:t>
              </a:r>
              <a:r>
                <a:rPr lang="zh-CN" altLang="en-US" sz="20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部分     项目数据的处理和分析</a:t>
              </a:r>
            </a:p>
          </p:txBody>
        </p:sp>
        <p:sp>
          <p:nvSpPr>
            <p:cNvPr id="15" name="矩形 14"/>
            <p:cNvSpPr/>
            <p:nvPr/>
          </p:nvSpPr>
          <p:spPr>
            <a:xfrm>
              <a:off x="6861552" y="4276385"/>
              <a:ext cx="5192702" cy="499624"/>
            </a:xfrm>
            <a:prstGeom prst="rect">
              <a:avLst/>
            </a:prstGeom>
          </p:spPr>
          <p:txBody>
            <a:bodyPr wrap="square">
              <a:spAutoFit/>
            </a:bodyPr>
            <a:lstStyle/>
            <a:p>
              <a:pPr>
                <a:lnSpc>
                  <a:spcPct val="150000"/>
                </a:lnSpc>
                <a:spcBef>
                  <a:spcPct val="0"/>
                </a:spcBef>
                <a:spcAft>
                  <a:spcPts val="600"/>
                </a:spcAft>
              </a:pPr>
              <a:r>
                <a:rPr lang="zh-CN" altLang="en-US" sz="20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第</a:t>
              </a:r>
              <a:r>
                <a:rPr lang="en-US" altLang="zh-CN" sz="20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3</a:t>
              </a:r>
              <a:r>
                <a:rPr lang="zh-CN" altLang="en-US" sz="20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部分     模型实现与信用评分搭建</a:t>
              </a:r>
              <a:endParaRPr lang="en-US" altLang="zh-CN" sz="2000" b="1" dirty="0">
                <a:solidFill>
                  <a:schemeClr val="bg1">
                    <a:lumMod val="95000"/>
                  </a:schemeClr>
                </a:solidFill>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6861552" y="5231886"/>
              <a:ext cx="5330448" cy="553998"/>
            </a:xfrm>
            <a:prstGeom prst="rect">
              <a:avLst/>
            </a:prstGeom>
          </p:spPr>
          <p:txBody>
            <a:bodyPr wrap="square">
              <a:spAutoFit/>
            </a:bodyPr>
            <a:lstStyle/>
            <a:p>
              <a:pPr>
                <a:lnSpc>
                  <a:spcPct val="150000"/>
                </a:lnSpc>
                <a:spcBef>
                  <a:spcPct val="0"/>
                </a:spcBef>
                <a:spcAft>
                  <a:spcPts val="600"/>
                </a:spcAft>
              </a:pPr>
              <a:r>
                <a:rPr lang="zh-CN" altLang="en-US" sz="20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第</a:t>
              </a:r>
              <a:r>
                <a:rPr lang="en-US" altLang="zh-CN" sz="20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4</a:t>
              </a:r>
              <a:r>
                <a:rPr lang="zh-CN" altLang="en-US" sz="20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部分     结    论</a:t>
              </a:r>
              <a:endParaRPr lang="en-US" altLang="zh-CN" sz="2000" b="1" dirty="0">
                <a:solidFill>
                  <a:schemeClr val="bg1">
                    <a:lumMod val="95000"/>
                  </a:schemeClr>
                </a:solidFill>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422633" y="437012"/>
            <a:ext cx="10054849" cy="444913"/>
          </a:xfrm>
          <a:prstGeom prst="rect">
            <a:avLst/>
          </a:prstGeom>
        </p:spPr>
        <p:txBody>
          <a:bodyPr/>
          <a:lstStyle>
            <a:lvl1pPr>
              <a:defRPr sz="2400" b="1" i="0">
                <a:latin typeface="微软雅黑" panose="020B0503020204020204" pitchFamily="34" charset="-122"/>
                <a:ea typeface="微软雅黑" panose="020B0503020204020204" pitchFamily="34" charset="-122"/>
              </a:defRPr>
            </a:lvl1pPr>
          </a:lstStyle>
          <a:p>
            <a:r>
              <a:rPr lang="zh-CN" altLang="en-US" dirty="0">
                <a:cs typeface="方正兰亭纤黑简体" panose="02000000000000000000" charset="-122"/>
                <a:sym typeface="+mn-ea"/>
              </a:rPr>
              <a:t>三、模型实现与信用评分搭建</a:t>
            </a:r>
            <a:endParaRPr lang="zh-CN" altLang="en-US" sz="2400" b="1" dirty="0">
              <a:latin typeface="微软雅黑" panose="020B0503020204020204" pitchFamily="34" charset="-122"/>
              <a:ea typeface="微软雅黑" panose="020B0503020204020204" pitchFamily="34" charset="-122"/>
              <a:cs typeface="方正兰亭纤黑简体" panose="02000000000000000000" charset="-122"/>
              <a:sym typeface="+mn-ea"/>
            </a:endParaRPr>
          </a:p>
        </p:txBody>
      </p:sp>
      <p:sp>
        <p:nvSpPr>
          <p:cNvPr id="33" name="文本占位符 19">
            <a:extLst>
              <a:ext uri="{FF2B5EF4-FFF2-40B4-BE49-F238E27FC236}">
                <a16:creationId xmlns:a16="http://schemas.microsoft.com/office/drawing/2014/main" id="{2EB7FE09-0D40-45FF-89C4-6FE5F30ED753}"/>
              </a:ext>
            </a:extLst>
          </p:cNvPr>
          <p:cNvSpPr txBox="1"/>
          <p:nvPr/>
        </p:nvSpPr>
        <p:spPr>
          <a:xfrm>
            <a:off x="775252" y="1151749"/>
            <a:ext cx="9199743" cy="48549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方正兰亭黑简体" panose="02000000000000000000" pitchFamily="2" charset="-122"/>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mj-ea"/>
                <a:ea typeface="+mj-ea"/>
              </a:rPr>
              <a:t>（四）信用评分</a:t>
            </a:r>
            <a:endParaRPr lang="zh-CN" altLang="en-US" sz="2400" b="1" i="0" dirty="0">
              <a:solidFill>
                <a:srgbClr val="000000"/>
              </a:solidFill>
              <a:effectLst/>
              <a:latin typeface="Helvetica Neue"/>
            </a:endParaRPr>
          </a:p>
          <a:p>
            <a:endParaRPr kumimoji="1" lang="zh-CN" altLang="en-US" sz="2400" b="1" i="0" u="none" strike="noStrike" kern="1200" cap="none" spc="0" normalizeH="0" baseline="0" noProof="0" dirty="0">
              <a:ln>
                <a:noFill/>
              </a:ln>
              <a:solidFill>
                <a:srgbClr val="3F3F3F">
                  <a:lumMod val="50000"/>
                </a:srgbClr>
              </a:solidFill>
              <a:effectLst/>
              <a:uLnTx/>
              <a:uFillTx/>
              <a:latin typeface="+mj-ea"/>
              <a:ea typeface="+mj-ea"/>
            </a:endParaRPr>
          </a:p>
        </p:txBody>
      </p:sp>
      <p:pic>
        <p:nvPicPr>
          <p:cNvPr id="4" name="图片 3">
            <a:extLst>
              <a:ext uri="{FF2B5EF4-FFF2-40B4-BE49-F238E27FC236}">
                <a16:creationId xmlns:a16="http://schemas.microsoft.com/office/drawing/2014/main" id="{D5A69ADD-1EEE-4E89-B6BE-75CCCD3FF35F}"/>
              </a:ext>
            </a:extLst>
          </p:cNvPr>
          <p:cNvPicPr>
            <a:picLocks noChangeAspect="1"/>
          </p:cNvPicPr>
          <p:nvPr/>
        </p:nvPicPr>
        <p:blipFill>
          <a:blip r:embed="rId3"/>
          <a:stretch>
            <a:fillRect/>
          </a:stretch>
        </p:blipFill>
        <p:spPr>
          <a:xfrm>
            <a:off x="1397838" y="1907063"/>
            <a:ext cx="9211605" cy="3360738"/>
          </a:xfrm>
          <a:prstGeom prst="rect">
            <a:avLst/>
          </a:prstGeom>
        </p:spPr>
      </p:pic>
    </p:spTree>
    <p:extLst>
      <p:ext uri="{BB962C8B-B14F-4D97-AF65-F5344CB8AC3E}">
        <p14:creationId xmlns:p14="http://schemas.microsoft.com/office/powerpoint/2010/main" val="1141111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422633" y="437012"/>
            <a:ext cx="10054849" cy="444913"/>
          </a:xfrm>
          <a:prstGeom prst="rect">
            <a:avLst/>
          </a:prstGeom>
        </p:spPr>
        <p:txBody>
          <a:bodyPr/>
          <a:lstStyle>
            <a:lvl1pPr>
              <a:defRPr sz="2400" b="1" i="0">
                <a:latin typeface="微软雅黑" panose="020B0503020204020204" pitchFamily="34" charset="-122"/>
                <a:ea typeface="微软雅黑" panose="020B0503020204020204" pitchFamily="34" charset="-122"/>
              </a:defRPr>
            </a:lvl1pPr>
          </a:lstStyle>
          <a:p>
            <a:r>
              <a:rPr lang="zh-CN" altLang="en-US" dirty="0">
                <a:cs typeface="方正兰亭纤黑简体" panose="02000000000000000000" charset="-122"/>
                <a:sym typeface="+mn-ea"/>
              </a:rPr>
              <a:t>四、</a:t>
            </a:r>
            <a:r>
              <a:rPr lang="zh-CN" altLang="en-US" dirty="0">
                <a:solidFill>
                  <a:schemeClr val="tx1"/>
                </a:solidFill>
                <a:sym typeface="+mn-ea"/>
              </a:rPr>
              <a:t>结论</a:t>
            </a:r>
          </a:p>
        </p:txBody>
      </p:sp>
      <p:sp>
        <p:nvSpPr>
          <p:cNvPr id="25" name="矩形 24"/>
          <p:cNvSpPr/>
          <p:nvPr/>
        </p:nvSpPr>
        <p:spPr>
          <a:xfrm>
            <a:off x="5925646" y="4951430"/>
            <a:ext cx="3825072" cy="461665"/>
          </a:xfrm>
          <a:prstGeom prst="rect">
            <a:avLst/>
          </a:prstGeom>
        </p:spPr>
        <p:txBody>
          <a:bodyPr wrap="square">
            <a:spAutoFit/>
          </a:bodyPr>
          <a:lstStyle/>
          <a:p>
            <a:pPr algn="just">
              <a:lnSpc>
                <a:spcPct val="150000"/>
              </a:lnSpc>
              <a:defRPr/>
            </a:pPr>
            <a:r>
              <a:rPr lang="zh-CN" altLang="en-US" sz="1600" spc="300" dirty="0">
                <a:solidFill>
                  <a:srgbClr val="FFFFFF"/>
                </a:solidFill>
                <a:latin typeface="思源黑体 CN Regular" panose="020B0500000000000000" pitchFamily="34" charset="-122"/>
                <a:ea typeface="方正兰亭黑简体" panose="02000000000000000000" pitchFamily="2" charset="-122"/>
              </a:rPr>
              <a:t>做好融资投资（管股权增量）</a:t>
            </a:r>
          </a:p>
        </p:txBody>
      </p:sp>
      <p:sp>
        <p:nvSpPr>
          <p:cNvPr id="14" name="Rectangle 1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12"/>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标题 2"/>
          <p:cNvSpPr>
            <a:spLocks noGrp="1"/>
          </p:cNvSpPr>
          <p:nvPr/>
        </p:nvSpPr>
        <p:spPr>
          <a:xfrm>
            <a:off x="677079" y="1080490"/>
            <a:ext cx="9545955" cy="518160"/>
          </a:xfrm>
          <a:prstGeom prst="rect">
            <a:avLst/>
          </a:prstGeom>
        </p:spPr>
        <p:txBody>
          <a:bodyPr/>
          <a:lstStyle>
            <a:lvl1pPr algn="l" defTabSz="914400" rtl="0" eaLnBrk="1" latinLnBrk="0" hangingPunct="1">
              <a:lnSpc>
                <a:spcPct val="90000"/>
              </a:lnSpc>
              <a:spcBef>
                <a:spcPct val="0"/>
              </a:spcBef>
              <a:buNone/>
              <a:defRPr sz="2400" b="1" i="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3F3F3F"/>
                </a:solidFill>
                <a:cs typeface="黑体" panose="02010609060101010101" pitchFamily="49" charset="-122"/>
              </a:rPr>
              <a:t>（一）建立评分系统</a:t>
            </a:r>
          </a:p>
        </p:txBody>
      </p:sp>
      <p:pic>
        <p:nvPicPr>
          <p:cNvPr id="3" name="图片 2">
            <a:extLst>
              <a:ext uri="{FF2B5EF4-FFF2-40B4-BE49-F238E27FC236}">
                <a16:creationId xmlns:a16="http://schemas.microsoft.com/office/drawing/2014/main" id="{4D736A11-D20F-4313-BE5C-D0518B02D8BE}"/>
              </a:ext>
            </a:extLst>
          </p:cNvPr>
          <p:cNvPicPr>
            <a:picLocks noChangeAspect="1"/>
          </p:cNvPicPr>
          <p:nvPr/>
        </p:nvPicPr>
        <p:blipFill>
          <a:blip r:embed="rId3"/>
          <a:stretch>
            <a:fillRect/>
          </a:stretch>
        </p:blipFill>
        <p:spPr>
          <a:xfrm>
            <a:off x="6297120" y="1739340"/>
            <a:ext cx="5556251" cy="4186348"/>
          </a:xfrm>
          <a:prstGeom prst="rect">
            <a:avLst/>
          </a:prstGeom>
        </p:spPr>
      </p:pic>
      <p:sp>
        <p:nvSpPr>
          <p:cNvPr id="26" name="文本框 25">
            <a:extLst>
              <a:ext uri="{FF2B5EF4-FFF2-40B4-BE49-F238E27FC236}">
                <a16:creationId xmlns:a16="http://schemas.microsoft.com/office/drawing/2014/main" id="{2D43731A-ADCC-4A29-B407-1D081FFBEBBC}"/>
              </a:ext>
            </a:extLst>
          </p:cNvPr>
          <p:cNvSpPr txBox="1"/>
          <p:nvPr/>
        </p:nvSpPr>
        <p:spPr>
          <a:xfrm>
            <a:off x="863346" y="1739340"/>
            <a:ext cx="4724654" cy="4247317"/>
          </a:xfrm>
          <a:prstGeom prst="rect">
            <a:avLst/>
          </a:prstGeom>
          <a:noFill/>
        </p:spPr>
        <p:txBody>
          <a:bodyPr wrap="square">
            <a:spAutoFit/>
          </a:bodyPr>
          <a:lstStyle/>
          <a:p>
            <a:r>
              <a:rPr lang="zh-CN" altLang="en-US" dirty="0"/>
              <a:t>在上一节中开发的信用风险评分卡模型，得到的是不同风险等级客户对应的分数，我们还需要将分数与违约概率和评级符号联系起来，以便差异化管理证券公司各面临信用风险敞口的客户，这就需要对证券公司各面临信用风险敞口业务中的个人客户开发一个一致的主标尺。最容易理解、最容易操作的方式就是根据违约概率从低到高分为不同的区间，这就相当于把违约概率这把尺子标上刻度，用这把尺子可以把证券公司需承担信用风险敞口的不同业务中的个人客户划分到不同的信用等级，这样各项业务中个人客户的信用等级分布差异、信用风险分布高低，就可以一目了然地展现出来了。这种违约概率和信用等级之间的映射关系就称为主尺标。</a:t>
            </a:r>
          </a:p>
        </p:txBody>
      </p:sp>
    </p:spTree>
    <p:extLst>
      <p:ext uri="{BB962C8B-B14F-4D97-AF65-F5344CB8AC3E}">
        <p14:creationId xmlns:p14="http://schemas.microsoft.com/office/powerpoint/2010/main" val="3000388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422633" y="437012"/>
            <a:ext cx="10054849" cy="444913"/>
          </a:xfrm>
          <a:prstGeom prst="rect">
            <a:avLst/>
          </a:prstGeom>
        </p:spPr>
        <p:txBody>
          <a:bodyPr/>
          <a:lstStyle>
            <a:lvl1pPr>
              <a:defRPr sz="2400" b="1" i="0">
                <a:latin typeface="微软雅黑" panose="020B0503020204020204" pitchFamily="34" charset="-122"/>
                <a:ea typeface="微软雅黑" panose="020B0503020204020204" pitchFamily="34" charset="-122"/>
              </a:defRPr>
            </a:lvl1pPr>
          </a:lstStyle>
          <a:p>
            <a:r>
              <a:rPr lang="zh-CN" altLang="en-US" dirty="0">
                <a:cs typeface="方正兰亭纤黑简体" panose="02000000000000000000" charset="-122"/>
                <a:sym typeface="+mn-ea"/>
              </a:rPr>
              <a:t>四、</a:t>
            </a:r>
            <a:r>
              <a:rPr lang="zh-CN" altLang="en-US" dirty="0">
                <a:solidFill>
                  <a:schemeClr val="tx1"/>
                </a:solidFill>
                <a:sym typeface="+mn-ea"/>
              </a:rPr>
              <a:t>结论</a:t>
            </a:r>
          </a:p>
        </p:txBody>
      </p:sp>
      <p:sp>
        <p:nvSpPr>
          <p:cNvPr id="25" name="矩形 24"/>
          <p:cNvSpPr/>
          <p:nvPr/>
        </p:nvSpPr>
        <p:spPr>
          <a:xfrm>
            <a:off x="5925646" y="4951430"/>
            <a:ext cx="3825072" cy="461665"/>
          </a:xfrm>
          <a:prstGeom prst="rect">
            <a:avLst/>
          </a:prstGeom>
        </p:spPr>
        <p:txBody>
          <a:bodyPr wrap="square">
            <a:spAutoFit/>
          </a:bodyPr>
          <a:lstStyle/>
          <a:p>
            <a:pPr algn="just">
              <a:lnSpc>
                <a:spcPct val="150000"/>
              </a:lnSpc>
              <a:defRPr/>
            </a:pPr>
            <a:r>
              <a:rPr lang="zh-CN" altLang="en-US" sz="1600" spc="300" dirty="0">
                <a:solidFill>
                  <a:srgbClr val="FFFFFF"/>
                </a:solidFill>
                <a:latin typeface="思源黑体 CN Regular" panose="020B0500000000000000" pitchFamily="34" charset="-122"/>
                <a:ea typeface="方正兰亭黑简体" panose="02000000000000000000" pitchFamily="2" charset="-122"/>
              </a:rPr>
              <a:t>做好融资投资（管股权增量）</a:t>
            </a:r>
          </a:p>
        </p:txBody>
      </p:sp>
      <p:sp>
        <p:nvSpPr>
          <p:cNvPr id="14" name="Rectangle 1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12"/>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标题 2"/>
          <p:cNvSpPr>
            <a:spLocks noGrp="1"/>
          </p:cNvSpPr>
          <p:nvPr/>
        </p:nvSpPr>
        <p:spPr>
          <a:xfrm>
            <a:off x="677079" y="1080490"/>
            <a:ext cx="9545955" cy="518160"/>
          </a:xfrm>
          <a:prstGeom prst="rect">
            <a:avLst/>
          </a:prstGeom>
        </p:spPr>
        <p:txBody>
          <a:bodyPr/>
          <a:lstStyle>
            <a:lvl1pPr algn="l" defTabSz="914400" rtl="0" eaLnBrk="1" latinLnBrk="0" hangingPunct="1">
              <a:lnSpc>
                <a:spcPct val="90000"/>
              </a:lnSpc>
              <a:spcBef>
                <a:spcPct val="0"/>
              </a:spcBef>
              <a:buNone/>
              <a:defRPr sz="2400" b="1" i="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solidFill>
                  <a:srgbClr val="3F3F3F"/>
                </a:solidFill>
                <a:cs typeface="黑体" panose="02010609060101010101" pitchFamily="49" charset="-122"/>
              </a:rPr>
              <a:t>（二）</a:t>
            </a:r>
            <a:r>
              <a:rPr lang="zh-CN" altLang="en-US" b="1" i="0" dirty="0">
                <a:solidFill>
                  <a:srgbClr val="4F4F4F"/>
                </a:solidFill>
                <a:effectLst/>
                <a:latin typeface="PingFang SC"/>
              </a:rPr>
              <a:t>模型监测与报告</a:t>
            </a:r>
          </a:p>
          <a:p>
            <a:endParaRPr lang="zh-CN" altLang="en-US" dirty="0">
              <a:solidFill>
                <a:srgbClr val="3F3F3F"/>
              </a:solidFill>
              <a:cs typeface="黑体" panose="02010609060101010101" pitchFamily="49" charset="-122"/>
            </a:endParaRPr>
          </a:p>
        </p:txBody>
      </p:sp>
      <p:sp>
        <p:nvSpPr>
          <p:cNvPr id="26" name="文本框 25">
            <a:extLst>
              <a:ext uri="{FF2B5EF4-FFF2-40B4-BE49-F238E27FC236}">
                <a16:creationId xmlns:a16="http://schemas.microsoft.com/office/drawing/2014/main" id="{2D43731A-ADCC-4A29-B407-1D081FFBEBBC}"/>
              </a:ext>
            </a:extLst>
          </p:cNvPr>
          <p:cNvSpPr txBox="1"/>
          <p:nvPr/>
        </p:nvSpPr>
        <p:spPr>
          <a:xfrm>
            <a:off x="863346" y="1739340"/>
            <a:ext cx="4724654" cy="3970318"/>
          </a:xfrm>
          <a:prstGeom prst="rect">
            <a:avLst/>
          </a:prstGeom>
          <a:noFill/>
        </p:spPr>
        <p:txBody>
          <a:bodyPr wrap="square">
            <a:spAutoFit/>
          </a:bodyPr>
          <a:lstStyle/>
          <a:p>
            <a:r>
              <a:rPr lang="zh-CN" altLang="en-US" dirty="0"/>
              <a:t>在模型部署和实施完毕后，我们还需要定期监测模型的运行情况并形成模型监测报告。因为开发的模型是基于某一时间的特定样本的，随着时间的推移，证券公司的经验战略可能会发生变化，这将会导致样本发生变化，从而造成模型的区分能力和稳定性变差。因此，我们需要定期（通常每年至少一次）对模型的使用情况进行检测并报告模型区分能力和稳定性的变化情况，必要时应采取包括修正模型或重建模型等措施。我们通常使用模型稳定性指数来衡量模型稳定性变化的情况，模型稳定性指数是计算实际的和预期的分数分布之间差异的一个衡量指标，具体的计算方法如图所示。</a:t>
            </a:r>
            <a:endParaRPr lang="en-US" altLang="zh-CN" dirty="0"/>
          </a:p>
        </p:txBody>
      </p:sp>
      <p:pic>
        <p:nvPicPr>
          <p:cNvPr id="4" name="图片 3">
            <a:extLst>
              <a:ext uri="{FF2B5EF4-FFF2-40B4-BE49-F238E27FC236}">
                <a16:creationId xmlns:a16="http://schemas.microsoft.com/office/drawing/2014/main" id="{E387F501-53F0-42AF-9F3F-619B851AE044}"/>
              </a:ext>
            </a:extLst>
          </p:cNvPr>
          <p:cNvPicPr>
            <a:picLocks noChangeAspect="1"/>
          </p:cNvPicPr>
          <p:nvPr/>
        </p:nvPicPr>
        <p:blipFill>
          <a:blip r:embed="rId3"/>
          <a:stretch>
            <a:fillRect/>
          </a:stretch>
        </p:blipFill>
        <p:spPr>
          <a:xfrm>
            <a:off x="5925646" y="1764740"/>
            <a:ext cx="5019675" cy="2790327"/>
          </a:xfrm>
          <a:prstGeom prst="rect">
            <a:avLst/>
          </a:prstGeom>
        </p:spPr>
      </p:pic>
      <p:pic>
        <p:nvPicPr>
          <p:cNvPr id="6" name="图片 5">
            <a:extLst>
              <a:ext uri="{FF2B5EF4-FFF2-40B4-BE49-F238E27FC236}">
                <a16:creationId xmlns:a16="http://schemas.microsoft.com/office/drawing/2014/main" id="{5EFEBF1D-CAF6-4402-85B3-FC9DCF97CC21}"/>
              </a:ext>
            </a:extLst>
          </p:cNvPr>
          <p:cNvPicPr>
            <a:picLocks noChangeAspect="1"/>
          </p:cNvPicPr>
          <p:nvPr/>
        </p:nvPicPr>
        <p:blipFill>
          <a:blip r:embed="rId4"/>
          <a:stretch>
            <a:fillRect/>
          </a:stretch>
        </p:blipFill>
        <p:spPr>
          <a:xfrm>
            <a:off x="5766054" y="4721157"/>
            <a:ext cx="5562600" cy="1228725"/>
          </a:xfrm>
          <a:prstGeom prst="rect">
            <a:avLst/>
          </a:prstGeom>
        </p:spPr>
      </p:pic>
    </p:spTree>
    <p:extLst>
      <p:ext uri="{BB962C8B-B14F-4D97-AF65-F5344CB8AC3E}">
        <p14:creationId xmlns:p14="http://schemas.microsoft.com/office/powerpoint/2010/main" val="4260057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6458673"/>
            <a:ext cx="12192001" cy="413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p:cNvPicPr>
            <a:picLocks noChangeAspect="1"/>
          </p:cNvPicPr>
          <p:nvPr/>
        </p:nvPicPr>
        <p:blipFill>
          <a:blip r:embed="rId2"/>
          <a:stretch>
            <a:fillRect/>
          </a:stretch>
        </p:blipFill>
        <p:spPr>
          <a:xfrm>
            <a:off x="427186" y="372669"/>
            <a:ext cx="7627505" cy="5950870"/>
          </a:xfrm>
          <a:prstGeom prst="rect">
            <a:avLst/>
          </a:prstGeom>
        </p:spPr>
      </p:pic>
      <p:sp>
        <p:nvSpPr>
          <p:cNvPr id="17" name="矩形 16"/>
          <p:cNvSpPr/>
          <p:nvPr/>
        </p:nvSpPr>
        <p:spPr>
          <a:xfrm>
            <a:off x="1" y="6651812"/>
            <a:ext cx="12192000" cy="21987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9" name="文本框 8"/>
          <p:cNvSpPr txBox="1"/>
          <p:nvPr/>
        </p:nvSpPr>
        <p:spPr>
          <a:xfrm>
            <a:off x="10670526" y="6064494"/>
            <a:ext cx="1038747" cy="2590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r" defTabSz="457200" hangingPunct="1">
              <a:lnSpc>
                <a:spcPct val="150000"/>
              </a:lnSpc>
            </a:pPr>
            <a:r>
              <a:rPr lang="zh-CN" altLang="en-US" sz="900" b="0" kern="1200" dirty="0">
                <a:solidFill>
                  <a:prstClr val="white">
                    <a:lumMod val="50000"/>
                  </a:prstClr>
                </a:solidFill>
                <a:latin typeface="FZLanTingHei-M-GBK" charset="-122"/>
                <a:ea typeface="FZLanTingHei-M-GBK" charset="-122"/>
                <a:cs typeface="FZLanTingHei-M-GBK" charset="-122"/>
              </a:rPr>
              <a:t>内部资料  严禁外传</a:t>
            </a:r>
          </a:p>
        </p:txBody>
      </p:sp>
      <p:pic>
        <p:nvPicPr>
          <p:cNvPr id="11" name="图片 10"/>
          <p:cNvPicPr>
            <a:picLocks noChangeAspect="1"/>
          </p:cNvPicPr>
          <p:nvPr/>
        </p:nvPicPr>
        <p:blipFill>
          <a:blip r:embed="rId3"/>
          <a:stretch>
            <a:fillRect/>
          </a:stretch>
        </p:blipFill>
        <p:spPr>
          <a:xfrm>
            <a:off x="11070378" y="199292"/>
            <a:ext cx="597952" cy="844726"/>
          </a:xfrm>
          <a:prstGeom prst="rect">
            <a:avLst/>
          </a:prstGeom>
        </p:spPr>
      </p:pic>
      <p:sp>
        <p:nvSpPr>
          <p:cNvPr id="13" name="文本框 12"/>
          <p:cNvSpPr txBox="1"/>
          <p:nvPr/>
        </p:nvSpPr>
        <p:spPr>
          <a:xfrm>
            <a:off x="4730067" y="3766687"/>
            <a:ext cx="2458430" cy="769441"/>
          </a:xfrm>
          <a:prstGeom prst="rect">
            <a:avLst/>
          </a:prstGeom>
          <a:noFill/>
        </p:spPr>
        <p:txBody>
          <a:bodyPr wrap="none" rtlCol="0">
            <a:spAutoFit/>
          </a:bodyPr>
          <a:lstStyle/>
          <a:p>
            <a:r>
              <a:rPr kumimoji="1" lang="en-US" altLang="zh-CN" sz="4400" dirty="0">
                <a:solidFill>
                  <a:schemeClr val="bg1">
                    <a:lumMod val="95000"/>
                  </a:schemeClr>
                </a:solidFill>
                <a:latin typeface="+mj-lt"/>
              </a:rPr>
              <a:t>Thanks</a:t>
            </a:r>
            <a:endParaRPr kumimoji="1" lang="zh-CN" altLang="en-US" sz="4400" dirty="0">
              <a:solidFill>
                <a:schemeClr val="bg1">
                  <a:lumMod val="95000"/>
                </a:schemeClr>
              </a:solidFill>
              <a:latin typeface="+mj-lt"/>
            </a:endParaRPr>
          </a:p>
        </p:txBody>
      </p:sp>
      <p:sp>
        <p:nvSpPr>
          <p:cNvPr id="12" name="鲲鹏展翅 比翼齐飞…"/>
          <p:cNvSpPr txBox="1"/>
          <p:nvPr/>
        </p:nvSpPr>
        <p:spPr>
          <a:xfrm>
            <a:off x="7289073" y="2664529"/>
            <a:ext cx="4771583" cy="328295"/>
          </a:xfrm>
          <a:prstGeom prst="rect">
            <a:avLst/>
          </a:prstGeom>
          <a:ln w="12700">
            <a:miter lim="400000"/>
          </a:ln>
        </p:spPr>
        <p:txBody>
          <a:bodyPr wrap="square" lIns="25400" tIns="25400" rIns="25400" bIns="25400" anchor="t">
            <a:spAutoFit/>
          </a:bodyPr>
          <a:lstStyle/>
          <a:p>
            <a:pPr algn="r" defTabSz="457200">
              <a:lnSpc>
                <a:spcPct val="90000"/>
              </a:lnSpc>
              <a:spcBef>
                <a:spcPts val="500"/>
              </a:spcBef>
              <a:defRPr/>
            </a:pPr>
            <a:r>
              <a:rPr lang="zh-CN" altLang="en-US" sz="2000" spc="151" dirty="0">
                <a:solidFill>
                  <a:prstClr val="black">
                    <a:lumMod val="65000"/>
                    <a:lumOff val="35000"/>
                  </a:prstClr>
                </a:solidFill>
                <a:latin typeface="FZLanTingHei-M-GBK" charset="-122"/>
                <a:ea typeface="FZLanTingHei-M-GBK" charset="-122"/>
                <a:cs typeface="FZLanTingHei-M-GBK" charset="-122"/>
              </a:rPr>
              <a:t>信用评分卡模型分析</a:t>
            </a:r>
          </a:p>
        </p:txBody>
      </p:sp>
      <p:sp>
        <p:nvSpPr>
          <p:cNvPr id="2" name="矩形 1"/>
          <p:cNvSpPr/>
          <p:nvPr/>
        </p:nvSpPr>
        <p:spPr>
          <a:xfrm>
            <a:off x="6649320" y="2079754"/>
            <a:ext cx="5123518" cy="584775"/>
          </a:xfrm>
          <a:prstGeom prst="rect">
            <a:avLst/>
          </a:prstGeom>
        </p:spPr>
        <p:txBody>
          <a:bodyPr wrap="none">
            <a:spAutoFit/>
          </a:bodyPr>
          <a:lstStyle/>
          <a:p>
            <a:pPr algn="r"/>
            <a:r>
              <a:rPr kumimoji="1" lang="zh-CN" altLang="en-US" sz="3200" b="1" dirty="0">
                <a:solidFill>
                  <a:schemeClr val="bg2">
                    <a:lumMod val="50000"/>
                  </a:schemeClr>
                </a:solidFill>
                <a:latin typeface="+mj-ea"/>
                <a:ea typeface="+mj-ea"/>
              </a:rPr>
              <a:t>中国建材集团财务有限公司</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422633" y="437012"/>
            <a:ext cx="10054849" cy="444913"/>
          </a:xfrm>
          <a:prstGeom prst="rect">
            <a:avLst/>
          </a:prstGeom>
        </p:spPr>
        <p:txBody>
          <a:bodyPr/>
          <a:lstStyle>
            <a:lvl1pPr>
              <a:defRPr sz="2400" b="1" i="0">
                <a:latin typeface="微软雅黑" panose="020B0503020204020204" pitchFamily="34" charset="-122"/>
                <a:ea typeface="微软雅黑" panose="020B0503020204020204" pitchFamily="34" charset="-122"/>
              </a:defRPr>
            </a:lvl1pPr>
          </a:lstStyle>
          <a:p>
            <a:r>
              <a:rPr lang="zh-CN" altLang="en-US" sz="2400" b="1" dirty="0">
                <a:latin typeface="微软雅黑" panose="020B0503020204020204" pitchFamily="34" charset="-122"/>
                <a:ea typeface="微软雅黑" panose="020B0503020204020204" pitchFamily="34" charset="-122"/>
                <a:cs typeface="方正兰亭纤黑简体" panose="02000000000000000000" charset="-122"/>
                <a:sym typeface="+mn-ea"/>
              </a:rPr>
              <a:t>一、项目简介</a:t>
            </a:r>
          </a:p>
        </p:txBody>
      </p:sp>
      <p:sp>
        <p:nvSpPr>
          <p:cNvPr id="12" name="TextBox 2"/>
          <p:cNvSpPr txBox="1"/>
          <p:nvPr/>
        </p:nvSpPr>
        <p:spPr>
          <a:xfrm>
            <a:off x="763572" y="1000259"/>
            <a:ext cx="11233650" cy="581057"/>
          </a:xfrm>
          <a:prstGeom prst="rect">
            <a:avLst/>
          </a:prstGeom>
          <a:noFill/>
        </p:spPr>
        <p:txBody>
          <a:bodyPr wrap="square" rtlCol="0">
            <a:spAutoFit/>
          </a:bodyPr>
          <a:lstStyle/>
          <a:p>
            <a:pPr>
              <a:lnSpc>
                <a:spcPct val="150000"/>
              </a:lnSpc>
            </a:pPr>
            <a:r>
              <a:rPr lang="zh-CN" altLang="en-US" sz="2400" b="1" dirty="0">
                <a:latin typeface="+mj-ea"/>
                <a:ea typeface="+mj-ea"/>
              </a:rPr>
              <a:t>（一）行业知识简介</a:t>
            </a:r>
            <a:endParaRPr lang="en-US" altLang="zh-CN" sz="2400" b="1" dirty="0">
              <a:latin typeface="+mj-ea"/>
              <a:ea typeface="+mj-ea"/>
            </a:endParaRPr>
          </a:p>
        </p:txBody>
      </p:sp>
      <p:sp>
        <p:nvSpPr>
          <p:cNvPr id="138" name="TextBox 2">
            <a:extLst>
              <a:ext uri="{FF2B5EF4-FFF2-40B4-BE49-F238E27FC236}">
                <a16:creationId xmlns:a16="http://schemas.microsoft.com/office/drawing/2014/main" id="{F9F95623-3E4B-4337-AC1B-87C0A1EF2B00}"/>
              </a:ext>
            </a:extLst>
          </p:cNvPr>
          <p:cNvSpPr txBox="1"/>
          <p:nvPr/>
        </p:nvSpPr>
        <p:spPr>
          <a:xfrm>
            <a:off x="763571" y="1638493"/>
            <a:ext cx="10726063" cy="1198661"/>
          </a:xfrm>
          <a:prstGeom prst="rect">
            <a:avLst/>
          </a:prstGeom>
          <a:noFill/>
        </p:spPr>
        <p:txBody>
          <a:bodyPr wrap="square" rtlCol="0">
            <a:spAutoFit/>
          </a:bodyPr>
          <a:lstStyle/>
          <a:p>
            <a:pPr algn="l">
              <a:lnSpc>
                <a:spcPct val="150000"/>
              </a:lnSpc>
            </a:pPr>
            <a:r>
              <a:rPr lang="zh-CN" altLang="en-US" b="1" i="0" dirty="0">
                <a:solidFill>
                  <a:srgbClr val="000000"/>
                </a:solidFill>
                <a:effectLst/>
                <a:latin typeface="Helvetica Neue"/>
              </a:rPr>
              <a:t>信用风险计量体系包括主体评级模型和债项评级两部分。</a:t>
            </a:r>
            <a:endParaRPr lang="en-US" altLang="zh-CN" b="1" i="0" dirty="0">
              <a:solidFill>
                <a:srgbClr val="000000"/>
              </a:solidFill>
              <a:effectLst/>
              <a:latin typeface="Helvetica Neue"/>
            </a:endParaRPr>
          </a:p>
          <a:p>
            <a:pPr algn="l">
              <a:lnSpc>
                <a:spcPct val="150000"/>
              </a:lnSpc>
            </a:pPr>
            <a:r>
              <a:rPr lang="zh-CN" altLang="en-US" sz="1600" b="0" i="0" dirty="0">
                <a:solidFill>
                  <a:srgbClr val="000000"/>
                </a:solidFill>
                <a:effectLst/>
                <a:latin typeface="Helvetica Neue"/>
              </a:rPr>
              <a:t>主体评级和债项评级均有一系列评级模型组成，其中主体评级模型可用“四张卡”来表示，分别是</a:t>
            </a:r>
            <a:r>
              <a:rPr lang="en-US" altLang="zh-CN" sz="1600" b="0" i="0" dirty="0">
                <a:solidFill>
                  <a:srgbClr val="000000"/>
                </a:solidFill>
                <a:effectLst/>
                <a:latin typeface="Helvetica Neue"/>
              </a:rPr>
              <a:t>A</a:t>
            </a:r>
            <a:r>
              <a:rPr lang="zh-CN" altLang="en-US" sz="1600" b="0" i="0" dirty="0">
                <a:solidFill>
                  <a:srgbClr val="000000"/>
                </a:solidFill>
                <a:effectLst/>
                <a:latin typeface="Helvetica Neue"/>
              </a:rPr>
              <a:t>卡、</a:t>
            </a:r>
            <a:r>
              <a:rPr lang="en-US" altLang="zh-CN" sz="1600" b="0" i="0" dirty="0">
                <a:solidFill>
                  <a:srgbClr val="000000"/>
                </a:solidFill>
                <a:effectLst/>
                <a:latin typeface="Helvetica Neue"/>
              </a:rPr>
              <a:t>B</a:t>
            </a:r>
            <a:r>
              <a:rPr lang="zh-CN" altLang="en-US" sz="1600" b="0" i="0" dirty="0">
                <a:solidFill>
                  <a:srgbClr val="000000"/>
                </a:solidFill>
                <a:effectLst/>
                <a:latin typeface="Helvetica Neue"/>
              </a:rPr>
              <a:t>卡、</a:t>
            </a:r>
            <a:r>
              <a:rPr lang="en-US" altLang="zh-CN" sz="1600" b="0" i="0" dirty="0">
                <a:solidFill>
                  <a:srgbClr val="000000"/>
                </a:solidFill>
                <a:effectLst/>
                <a:latin typeface="Helvetica Neue"/>
              </a:rPr>
              <a:t>C</a:t>
            </a:r>
            <a:r>
              <a:rPr lang="zh-CN" altLang="en-US" sz="1600" b="0" i="0" dirty="0">
                <a:solidFill>
                  <a:srgbClr val="000000"/>
                </a:solidFill>
                <a:effectLst/>
                <a:latin typeface="Helvetica Neue"/>
              </a:rPr>
              <a:t>卡和</a:t>
            </a:r>
            <a:r>
              <a:rPr lang="en-US" altLang="zh-CN" sz="1600" b="0" i="0" dirty="0">
                <a:solidFill>
                  <a:srgbClr val="000000"/>
                </a:solidFill>
                <a:effectLst/>
                <a:latin typeface="Helvetica Neue"/>
              </a:rPr>
              <a:t>F</a:t>
            </a:r>
            <a:r>
              <a:rPr lang="zh-CN" altLang="en-US" sz="1600" b="0" i="0" dirty="0">
                <a:solidFill>
                  <a:srgbClr val="000000"/>
                </a:solidFill>
                <a:effectLst/>
                <a:latin typeface="Helvetica Neue"/>
              </a:rPr>
              <a:t>卡；债项评级模型通常按照主体的融资用途，分为企业融资模型、现金流融资模型和项目融资模型等。</a:t>
            </a:r>
          </a:p>
        </p:txBody>
      </p:sp>
      <p:pic>
        <p:nvPicPr>
          <p:cNvPr id="141" name="图片 140">
            <a:extLst>
              <a:ext uri="{FF2B5EF4-FFF2-40B4-BE49-F238E27FC236}">
                <a16:creationId xmlns:a16="http://schemas.microsoft.com/office/drawing/2014/main" id="{3C33814C-C5B7-4792-AF26-F005AB0FD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7983" y="2856038"/>
            <a:ext cx="7504147" cy="3700337"/>
          </a:xfrm>
          <a:prstGeom prst="rect">
            <a:avLst/>
          </a:prstGeom>
        </p:spPr>
      </p:pic>
    </p:spTree>
    <p:extLst>
      <p:ext uri="{BB962C8B-B14F-4D97-AF65-F5344CB8AC3E}">
        <p14:creationId xmlns:p14="http://schemas.microsoft.com/office/powerpoint/2010/main" val="105590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422633" y="437012"/>
            <a:ext cx="10054849" cy="444913"/>
          </a:xfrm>
          <a:prstGeom prst="rect">
            <a:avLst/>
          </a:prstGeom>
        </p:spPr>
        <p:txBody>
          <a:bodyPr/>
          <a:lstStyle>
            <a:lvl1pPr>
              <a:defRPr sz="2400" b="1" i="0">
                <a:latin typeface="微软雅黑" panose="020B0503020204020204" pitchFamily="34" charset="-122"/>
                <a:ea typeface="微软雅黑" panose="020B0503020204020204" pitchFamily="34" charset="-122"/>
              </a:defRPr>
            </a:lvl1pPr>
          </a:lstStyle>
          <a:p>
            <a:r>
              <a:rPr lang="zh-CN" altLang="en-US" sz="2400" b="1" dirty="0">
                <a:latin typeface="微软雅黑" panose="020B0503020204020204" pitchFamily="34" charset="-122"/>
                <a:ea typeface="微软雅黑" panose="020B0503020204020204" pitchFamily="34" charset="-122"/>
                <a:cs typeface="方正兰亭纤黑简体" panose="02000000000000000000" charset="-122"/>
                <a:sym typeface="+mn-ea"/>
              </a:rPr>
              <a:t>一、项目简介</a:t>
            </a:r>
          </a:p>
        </p:txBody>
      </p:sp>
      <p:sp>
        <p:nvSpPr>
          <p:cNvPr id="12" name="TextBox 2"/>
          <p:cNvSpPr txBox="1"/>
          <p:nvPr/>
        </p:nvSpPr>
        <p:spPr>
          <a:xfrm>
            <a:off x="763572" y="1000259"/>
            <a:ext cx="11233650" cy="581057"/>
          </a:xfrm>
          <a:prstGeom prst="rect">
            <a:avLst/>
          </a:prstGeom>
          <a:noFill/>
        </p:spPr>
        <p:txBody>
          <a:bodyPr wrap="square" rtlCol="0">
            <a:spAutoFit/>
          </a:bodyPr>
          <a:lstStyle/>
          <a:p>
            <a:pPr>
              <a:lnSpc>
                <a:spcPct val="150000"/>
              </a:lnSpc>
            </a:pPr>
            <a:r>
              <a:rPr lang="zh-CN" altLang="en-US" sz="2400" b="1" dirty="0">
                <a:latin typeface="+mj-ea"/>
                <a:ea typeface="+mj-ea"/>
              </a:rPr>
              <a:t>（一）行业知识简介</a:t>
            </a:r>
            <a:endParaRPr lang="en-US" altLang="zh-CN" sz="2400" b="1" dirty="0">
              <a:latin typeface="+mj-ea"/>
              <a:ea typeface="+mj-ea"/>
            </a:endParaRPr>
          </a:p>
        </p:txBody>
      </p:sp>
      <p:sp>
        <p:nvSpPr>
          <p:cNvPr id="7" name="文本框 6">
            <a:extLst>
              <a:ext uri="{FF2B5EF4-FFF2-40B4-BE49-F238E27FC236}">
                <a16:creationId xmlns:a16="http://schemas.microsoft.com/office/drawing/2014/main" id="{F7C4749F-DD66-4D8F-ADF1-B80C1B88B6B7}"/>
              </a:ext>
            </a:extLst>
          </p:cNvPr>
          <p:cNvSpPr txBox="1"/>
          <p:nvPr/>
        </p:nvSpPr>
        <p:spPr>
          <a:xfrm>
            <a:off x="763572" y="1581316"/>
            <a:ext cx="10664856" cy="4385816"/>
          </a:xfrm>
          <a:prstGeom prst="rect">
            <a:avLst/>
          </a:prstGeom>
          <a:noFill/>
        </p:spPr>
        <p:txBody>
          <a:bodyPr wrap="square">
            <a:spAutoFit/>
          </a:bodyPr>
          <a:lstStyle/>
          <a:p>
            <a:pPr algn="just">
              <a:lnSpc>
                <a:spcPct val="150000"/>
              </a:lnSpc>
            </a:pPr>
            <a:r>
              <a:rPr lang="en-US" altLang="zh-CN" b="1" i="0" dirty="0">
                <a:solidFill>
                  <a:srgbClr val="000000"/>
                </a:solidFill>
                <a:effectLst/>
                <a:latin typeface="Helvetica Neue"/>
              </a:rPr>
              <a:t>A</a:t>
            </a:r>
            <a:r>
              <a:rPr lang="zh-CN" altLang="en-US" b="1" i="0" dirty="0">
                <a:solidFill>
                  <a:srgbClr val="000000"/>
                </a:solidFill>
                <a:effectLst/>
                <a:latin typeface="Helvetica Neue"/>
              </a:rPr>
              <a:t>卡，又称为申请者评级模型</a:t>
            </a:r>
            <a:r>
              <a:rPr lang="zh-CN" altLang="en-US" dirty="0">
                <a:solidFill>
                  <a:srgbClr val="000000"/>
                </a:solidFill>
                <a:latin typeface="Helvetica Neue"/>
              </a:rPr>
              <a:t>。</a:t>
            </a:r>
            <a:endParaRPr lang="en-US" altLang="zh-CN" dirty="0">
              <a:solidFill>
                <a:srgbClr val="000000"/>
              </a:solidFill>
              <a:latin typeface="Helvetica Neue"/>
            </a:endParaRPr>
          </a:p>
          <a:p>
            <a:pPr algn="just"/>
            <a:r>
              <a:rPr lang="zh-CN" altLang="en-US" b="0" i="0" dirty="0">
                <a:solidFill>
                  <a:srgbClr val="000000"/>
                </a:solidFill>
                <a:effectLst/>
                <a:latin typeface="Helvetica Neue"/>
              </a:rPr>
              <a:t>个人用户申请相应的金融产品，对用户进行筛选分类，区分好坏用户，据此决定是否通过申请。在获客过程中用到的信用风险模型。从模型的角度来看，它会对用户未来一定周期内的逾期风险作预测，即模型会在用户授权的情况下收集用户多维度的信息，以此来预测逾期概率。预测的逾期概率被用于风控策略或者转换成信用评分，比如国外经典的</a:t>
            </a:r>
            <a:r>
              <a:rPr lang="en-US" altLang="zh-CN" b="0" i="0" dirty="0">
                <a:solidFill>
                  <a:srgbClr val="000000"/>
                </a:solidFill>
                <a:effectLst/>
                <a:latin typeface="Helvetica Neue"/>
              </a:rPr>
              <a:t>FICO</a:t>
            </a:r>
            <a:r>
              <a:rPr lang="zh-CN" altLang="en-US" b="0" i="0" dirty="0">
                <a:solidFill>
                  <a:srgbClr val="000000"/>
                </a:solidFill>
                <a:effectLst/>
                <a:latin typeface="Helvetica Neue"/>
              </a:rPr>
              <a:t>评分，国内的蚂蚁信用评分、京东小白评分、携程金融的程信分等。</a:t>
            </a:r>
            <a:r>
              <a:rPr lang="en-US" altLang="zh-CN" b="0" i="0" dirty="0">
                <a:solidFill>
                  <a:srgbClr val="000000"/>
                </a:solidFill>
                <a:effectLst/>
                <a:latin typeface="Helvetica Neue"/>
              </a:rPr>
              <a:t>A</a:t>
            </a:r>
            <a:r>
              <a:rPr lang="zh-CN" altLang="en-US" b="0" i="0" dirty="0">
                <a:solidFill>
                  <a:srgbClr val="000000"/>
                </a:solidFill>
                <a:effectLst/>
                <a:latin typeface="Helvetica Neue"/>
              </a:rPr>
              <a:t>卡评分除了用于决定是否通过用户的信用申请，还用于风险定价，比如额度、利率等</a:t>
            </a:r>
          </a:p>
          <a:p>
            <a:pPr algn="just">
              <a:lnSpc>
                <a:spcPct val="150000"/>
              </a:lnSpc>
            </a:pPr>
            <a:r>
              <a:rPr lang="en-US" altLang="zh-CN" b="1" i="0" dirty="0">
                <a:solidFill>
                  <a:srgbClr val="000000"/>
                </a:solidFill>
                <a:effectLst/>
                <a:latin typeface="Helvetica Neue"/>
              </a:rPr>
              <a:t>B</a:t>
            </a:r>
            <a:r>
              <a:rPr lang="zh-CN" altLang="en-US" b="1" i="0" dirty="0">
                <a:solidFill>
                  <a:srgbClr val="000000"/>
                </a:solidFill>
                <a:effectLst/>
                <a:latin typeface="Helvetica Neue"/>
              </a:rPr>
              <a:t>卡，又称为行为评级模型</a:t>
            </a:r>
            <a:r>
              <a:rPr lang="zh-CN" altLang="en-US" dirty="0">
                <a:solidFill>
                  <a:srgbClr val="000000"/>
                </a:solidFill>
                <a:latin typeface="Helvetica Neue"/>
              </a:rPr>
              <a:t>。</a:t>
            </a:r>
            <a:endParaRPr lang="en-US" altLang="zh-CN" dirty="0">
              <a:solidFill>
                <a:srgbClr val="000000"/>
              </a:solidFill>
              <a:latin typeface="Helvetica Neue"/>
            </a:endParaRPr>
          </a:p>
          <a:p>
            <a:pPr algn="just"/>
            <a:r>
              <a:rPr lang="zh-CN" altLang="en-US" b="0" i="0" dirty="0">
                <a:solidFill>
                  <a:srgbClr val="000000"/>
                </a:solidFill>
                <a:effectLst/>
                <a:latin typeface="Helvetica Neue"/>
              </a:rPr>
              <a:t>在用户使用金融产品的过程中，根据用户的历史使用的行为数据对用户进行评级，对可能出现的逾期、延期等行为进行预测。用户拿到信用额度后，模型根据用户的贷中行为数据，进行风险水平的预测。本质上讲，这个模型是一个事件驱动的模型，在互联网金融领域，一般会比</a:t>
            </a:r>
            <a:r>
              <a:rPr lang="en-US" altLang="zh-CN" b="0" i="0" dirty="0">
                <a:solidFill>
                  <a:srgbClr val="000000"/>
                </a:solidFill>
                <a:effectLst/>
                <a:latin typeface="Helvetica Neue"/>
              </a:rPr>
              <a:t>A</a:t>
            </a:r>
            <a:r>
              <a:rPr lang="zh-CN" altLang="en-US" b="0" i="0" dirty="0">
                <a:solidFill>
                  <a:srgbClr val="000000"/>
                </a:solidFill>
                <a:effectLst/>
                <a:latin typeface="Helvetica Neue"/>
              </a:rPr>
              <a:t>卡的预测时间窗口要短，对用户的行为更为敏感。</a:t>
            </a:r>
            <a:r>
              <a:rPr lang="en-US" altLang="zh-CN" b="0" i="0" dirty="0">
                <a:solidFill>
                  <a:srgbClr val="000000"/>
                </a:solidFill>
                <a:effectLst/>
                <a:latin typeface="Helvetica Neue"/>
              </a:rPr>
              <a:t>B</a:t>
            </a:r>
            <a:r>
              <a:rPr lang="zh-CN" altLang="en-US" b="0" i="0" dirty="0">
                <a:solidFill>
                  <a:srgbClr val="000000"/>
                </a:solidFill>
                <a:effectLst/>
                <a:latin typeface="Helvetica Neue"/>
              </a:rPr>
              <a:t>卡除了可以用于高风险用户的拦截，也可以作为额度、利率调整的重要参考因素。</a:t>
            </a:r>
          </a:p>
          <a:p>
            <a:pPr algn="just">
              <a:lnSpc>
                <a:spcPct val="150000"/>
              </a:lnSpc>
            </a:pPr>
            <a:r>
              <a:rPr lang="en-US" altLang="zh-CN" b="1" i="0" dirty="0">
                <a:solidFill>
                  <a:srgbClr val="000000"/>
                </a:solidFill>
                <a:effectLst/>
                <a:latin typeface="Helvetica Neue"/>
              </a:rPr>
              <a:t>C</a:t>
            </a:r>
            <a:r>
              <a:rPr lang="zh-CN" altLang="en-US" b="1" i="0" dirty="0">
                <a:solidFill>
                  <a:srgbClr val="000000"/>
                </a:solidFill>
                <a:effectLst/>
                <a:latin typeface="Helvetica Neue"/>
              </a:rPr>
              <a:t>卡，又称为催收评级模型</a:t>
            </a:r>
            <a:r>
              <a:rPr lang="zh-CN" altLang="en-US" dirty="0">
                <a:solidFill>
                  <a:srgbClr val="000000"/>
                </a:solidFill>
                <a:latin typeface="Helvetica Neue"/>
              </a:rPr>
              <a:t>。</a:t>
            </a:r>
            <a:endParaRPr lang="en-US" altLang="zh-CN" dirty="0">
              <a:solidFill>
                <a:srgbClr val="000000"/>
              </a:solidFill>
              <a:latin typeface="Helvetica Neue"/>
            </a:endParaRPr>
          </a:p>
          <a:p>
            <a:pPr algn="just"/>
            <a:r>
              <a:rPr lang="zh-CN" altLang="en-US" b="0" i="0" dirty="0">
                <a:solidFill>
                  <a:srgbClr val="000000"/>
                </a:solidFill>
                <a:effectLst/>
                <a:latin typeface="Helvetica Neue"/>
              </a:rPr>
              <a:t>对业务中的存量客户是否需要催收进行预测。例如当用户出现逾期时，机构应该先催谁，或者哪些用户不用催，就自动会把钱还回来。催收模型一定程度节约催收成本，提高回催率。</a:t>
            </a:r>
          </a:p>
        </p:txBody>
      </p:sp>
    </p:spTree>
    <p:extLst>
      <p:ext uri="{BB962C8B-B14F-4D97-AF65-F5344CB8AC3E}">
        <p14:creationId xmlns:p14="http://schemas.microsoft.com/office/powerpoint/2010/main" val="319679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422633" y="437012"/>
            <a:ext cx="10054849" cy="444913"/>
          </a:xfrm>
          <a:prstGeom prst="rect">
            <a:avLst/>
          </a:prstGeom>
        </p:spPr>
        <p:txBody>
          <a:bodyPr/>
          <a:lstStyle>
            <a:lvl1pPr>
              <a:defRPr sz="2400" b="1" i="0">
                <a:latin typeface="微软雅黑" panose="020B0503020204020204" pitchFamily="34" charset="-122"/>
                <a:ea typeface="微软雅黑" panose="020B0503020204020204" pitchFamily="34" charset="-122"/>
              </a:defRPr>
            </a:lvl1pPr>
          </a:lstStyle>
          <a:p>
            <a:r>
              <a:rPr lang="zh-CN" altLang="en-US" sz="2400" b="1" dirty="0">
                <a:latin typeface="微软雅黑" panose="020B0503020204020204" pitchFamily="34" charset="-122"/>
                <a:ea typeface="微软雅黑" panose="020B0503020204020204" pitchFamily="34" charset="-122"/>
                <a:cs typeface="方正兰亭纤黑简体" panose="02000000000000000000" charset="-122"/>
                <a:sym typeface="+mn-ea"/>
              </a:rPr>
              <a:t>一、项目简介</a:t>
            </a:r>
          </a:p>
        </p:txBody>
      </p:sp>
      <p:sp>
        <p:nvSpPr>
          <p:cNvPr id="12" name="TextBox 2"/>
          <p:cNvSpPr txBox="1"/>
          <p:nvPr/>
        </p:nvSpPr>
        <p:spPr>
          <a:xfrm>
            <a:off x="763572" y="1000259"/>
            <a:ext cx="11233650" cy="581057"/>
          </a:xfrm>
          <a:prstGeom prst="rect">
            <a:avLst/>
          </a:prstGeom>
          <a:noFill/>
        </p:spPr>
        <p:txBody>
          <a:bodyPr wrap="square" rtlCol="0">
            <a:spAutoFit/>
          </a:bodyPr>
          <a:lstStyle/>
          <a:p>
            <a:pPr>
              <a:lnSpc>
                <a:spcPct val="150000"/>
              </a:lnSpc>
            </a:pPr>
            <a:r>
              <a:rPr lang="zh-CN" altLang="en-US" sz="2400" b="1" dirty="0">
                <a:latin typeface="+mj-ea"/>
                <a:ea typeface="+mj-ea"/>
              </a:rPr>
              <a:t>（一）行业知识简介</a:t>
            </a:r>
            <a:endParaRPr lang="en-US" altLang="zh-CN" sz="2400" b="1" dirty="0">
              <a:latin typeface="+mj-ea"/>
              <a:ea typeface="+mj-ea"/>
            </a:endParaRPr>
          </a:p>
        </p:txBody>
      </p:sp>
      <p:pic>
        <p:nvPicPr>
          <p:cNvPr id="3" name="图片 2">
            <a:extLst>
              <a:ext uri="{FF2B5EF4-FFF2-40B4-BE49-F238E27FC236}">
                <a16:creationId xmlns:a16="http://schemas.microsoft.com/office/drawing/2014/main" id="{BCDD210D-FFF0-4537-98D7-F3FE6B67C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4648" y="1699650"/>
            <a:ext cx="7526614" cy="4668625"/>
          </a:xfrm>
          <a:prstGeom prst="rect">
            <a:avLst/>
          </a:prstGeom>
        </p:spPr>
      </p:pic>
    </p:spTree>
    <p:extLst>
      <p:ext uri="{BB962C8B-B14F-4D97-AF65-F5344CB8AC3E}">
        <p14:creationId xmlns:p14="http://schemas.microsoft.com/office/powerpoint/2010/main" val="1336846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标题 9"/>
          <p:cNvSpPr>
            <a:spLocks noGrp="1"/>
          </p:cNvSpPr>
          <p:nvPr>
            <p:ph type="title"/>
          </p:nvPr>
        </p:nvSpPr>
        <p:spPr>
          <a:prstGeom prst="rect">
            <a:avLst/>
          </a:prstGeom>
        </p:spPr>
        <p:txBody>
          <a:bodyPr/>
          <a:lstStyle>
            <a:lvl1pPr>
              <a:defRPr sz="2400" b="1" i="0">
                <a:latin typeface="微软雅黑" panose="020B0503020204020204" pitchFamily="34" charset="-122"/>
                <a:ea typeface="微软雅黑" panose="020B0503020204020204" pitchFamily="34" charset="-122"/>
              </a:defRPr>
            </a:lvl1pPr>
          </a:lstStyle>
          <a:p>
            <a:r>
              <a:rPr kumimoji="1" lang="zh-CN" altLang="en-US" dirty="0">
                <a:solidFill>
                  <a:schemeClr val="tx1"/>
                </a:solidFill>
              </a:rPr>
              <a:t>一、</a:t>
            </a:r>
            <a:r>
              <a:rPr lang="zh-CN" altLang="en-US" sz="2400" b="1" dirty="0">
                <a:latin typeface="微软雅黑" panose="020B0503020204020204" pitchFamily="34" charset="-122"/>
                <a:ea typeface="微软雅黑" panose="020B0503020204020204" pitchFamily="34" charset="-122"/>
                <a:cs typeface="方正兰亭纤黑简体" panose="02000000000000000000" charset="-122"/>
                <a:sym typeface="+mn-ea"/>
              </a:rPr>
              <a:t>项目简介</a:t>
            </a:r>
            <a:endParaRPr kumimoji="1" lang="zh-CN" altLang="en-US" dirty="0">
              <a:solidFill>
                <a:schemeClr val="tx1"/>
              </a:solidFill>
            </a:endParaRPr>
          </a:p>
        </p:txBody>
      </p:sp>
      <p:sp>
        <p:nvSpPr>
          <p:cNvPr id="60" name="文本占位符 19"/>
          <p:cNvSpPr txBox="1"/>
          <p:nvPr/>
        </p:nvSpPr>
        <p:spPr>
          <a:xfrm>
            <a:off x="775252" y="1151749"/>
            <a:ext cx="9199743" cy="48549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方正兰亭黑简体" panose="02000000000000000000" pitchFamily="2" charset="-122"/>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mj-ea"/>
                <a:ea typeface="+mj-ea"/>
              </a:rPr>
              <a:t>（二）信用风险评级模型的主要开发流程</a:t>
            </a:r>
            <a:endParaRPr kumimoji="1" lang="zh-CN" altLang="en-US" sz="2400" dirty="0">
              <a:solidFill>
                <a:srgbClr val="3F3F3F">
                  <a:lumMod val="50000"/>
                </a:srgbClr>
              </a:solidFill>
              <a:latin typeface="+mj-ea"/>
              <a:ea typeface="+mj-ea"/>
            </a:endParaRPr>
          </a:p>
          <a:p>
            <a:pPr lvl="0">
              <a:defRPr/>
            </a:pPr>
            <a:endParaRPr kumimoji="1" lang="zh-CN" altLang="en-US" sz="2400" b="1" i="0" u="none" strike="noStrike" kern="1200" cap="none" spc="0" normalizeH="0" baseline="0" noProof="0" dirty="0">
              <a:ln>
                <a:noFill/>
              </a:ln>
              <a:solidFill>
                <a:srgbClr val="3F3F3F">
                  <a:lumMod val="50000"/>
                </a:srgbClr>
              </a:solidFill>
              <a:effectLst/>
              <a:uLnTx/>
              <a:uFillTx/>
              <a:latin typeface="+mj-ea"/>
              <a:ea typeface="+mj-ea"/>
            </a:endParaRPr>
          </a:p>
          <a:p>
            <a:pPr lvl="0">
              <a:defRPr/>
            </a:pPr>
            <a:endParaRPr kumimoji="1" lang="zh-CN" altLang="en-US" sz="2400" b="1" i="0" u="none" strike="noStrike" kern="1200" cap="none" spc="0" normalizeH="0" baseline="0" noProof="0" dirty="0">
              <a:ln>
                <a:noFill/>
              </a:ln>
              <a:solidFill>
                <a:srgbClr val="3F3F3F">
                  <a:lumMod val="50000"/>
                </a:srgbClr>
              </a:solidFill>
              <a:effectLst/>
              <a:uLnTx/>
              <a:uFillTx/>
              <a:latin typeface="+mj-ea"/>
              <a:ea typeface="+mj-ea"/>
            </a:endParaRPr>
          </a:p>
        </p:txBody>
      </p:sp>
      <p:pic>
        <p:nvPicPr>
          <p:cNvPr id="25" name="图片 24">
            <a:extLst>
              <a:ext uri="{FF2B5EF4-FFF2-40B4-BE49-F238E27FC236}">
                <a16:creationId xmlns:a16="http://schemas.microsoft.com/office/drawing/2014/main" id="{437636A8-2D67-4152-AD3D-2F7CEF0D6E77}"/>
              </a:ext>
            </a:extLst>
          </p:cNvPr>
          <p:cNvPicPr>
            <a:picLocks noChangeAspect="1"/>
          </p:cNvPicPr>
          <p:nvPr/>
        </p:nvPicPr>
        <p:blipFill>
          <a:blip r:embed="rId4"/>
          <a:stretch>
            <a:fillRect/>
          </a:stretch>
        </p:blipFill>
        <p:spPr>
          <a:xfrm>
            <a:off x="904875" y="1710773"/>
            <a:ext cx="10382250" cy="4629150"/>
          </a:xfrm>
          <a:prstGeom prst="rect">
            <a:avLst/>
          </a:prstGeom>
        </p:spPr>
      </p:pic>
    </p:spTree>
    <p:custDataLst>
      <p:tags r:id="rId1"/>
    </p:custDataLst>
    <p:extLst>
      <p:ext uri="{BB962C8B-B14F-4D97-AF65-F5344CB8AC3E}">
        <p14:creationId xmlns:p14="http://schemas.microsoft.com/office/powerpoint/2010/main" val="3713988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422633" y="437012"/>
            <a:ext cx="10054849" cy="444913"/>
          </a:xfrm>
          <a:prstGeom prst="rect">
            <a:avLst/>
          </a:prstGeom>
        </p:spPr>
        <p:txBody>
          <a:bodyPr/>
          <a:lstStyle>
            <a:lvl1pPr>
              <a:defRPr sz="2400" b="1" i="0">
                <a:latin typeface="微软雅黑" panose="020B0503020204020204" pitchFamily="34" charset="-122"/>
                <a:ea typeface="微软雅黑" panose="020B0503020204020204" pitchFamily="34" charset="-122"/>
              </a:defRPr>
            </a:lvl1pPr>
          </a:lstStyle>
          <a:p>
            <a:r>
              <a:rPr lang="zh-CN" altLang="en-US" dirty="0">
                <a:cs typeface="方正兰亭纤黑简体" panose="02000000000000000000" charset="-122"/>
                <a:sym typeface="+mn-ea"/>
              </a:rPr>
              <a:t>二、项目数据的处理和分析</a:t>
            </a:r>
            <a:endParaRPr lang="zh-CN" altLang="en-US" sz="2400" b="1" dirty="0">
              <a:latin typeface="微软雅黑" panose="020B0503020204020204" pitchFamily="34" charset="-122"/>
              <a:ea typeface="微软雅黑" panose="020B0503020204020204" pitchFamily="34" charset="-122"/>
              <a:cs typeface="方正兰亭纤黑简体" panose="02000000000000000000" charset="-122"/>
              <a:sym typeface="+mn-ea"/>
            </a:endParaRPr>
          </a:p>
        </p:txBody>
      </p:sp>
      <p:sp>
        <p:nvSpPr>
          <p:cNvPr id="33" name="文本占位符 19">
            <a:extLst>
              <a:ext uri="{FF2B5EF4-FFF2-40B4-BE49-F238E27FC236}">
                <a16:creationId xmlns:a16="http://schemas.microsoft.com/office/drawing/2014/main" id="{2EB7FE09-0D40-45FF-89C4-6FE5F30ED753}"/>
              </a:ext>
            </a:extLst>
          </p:cNvPr>
          <p:cNvSpPr txBox="1"/>
          <p:nvPr/>
        </p:nvSpPr>
        <p:spPr>
          <a:xfrm>
            <a:off x="775252" y="1151749"/>
            <a:ext cx="9199743" cy="48549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方正兰亭黑简体" panose="02000000000000000000" pitchFamily="2" charset="-122"/>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mj-ea"/>
                <a:ea typeface="+mj-ea"/>
              </a:rPr>
              <a:t>（一）数据获取</a:t>
            </a:r>
            <a:endParaRPr kumimoji="1" lang="zh-CN" altLang="en-US" sz="2400" b="1" i="0" u="none" strike="noStrike" kern="1200" cap="none" spc="0" normalizeH="0" baseline="0" noProof="0" dirty="0">
              <a:ln>
                <a:noFill/>
              </a:ln>
              <a:solidFill>
                <a:srgbClr val="3F3F3F">
                  <a:lumMod val="50000"/>
                </a:srgbClr>
              </a:solidFill>
              <a:effectLst/>
              <a:uLnTx/>
              <a:uFillTx/>
              <a:latin typeface="+mj-ea"/>
              <a:ea typeface="+mj-ea"/>
            </a:endParaRPr>
          </a:p>
          <a:p>
            <a:pPr lvl="0">
              <a:defRPr/>
            </a:pPr>
            <a:endParaRPr kumimoji="1" lang="zh-CN" altLang="en-US" sz="2400" b="1" i="0" u="none" strike="noStrike" kern="1200" cap="none" spc="0" normalizeH="0" baseline="0" noProof="0" dirty="0">
              <a:ln>
                <a:noFill/>
              </a:ln>
              <a:solidFill>
                <a:srgbClr val="3F3F3F">
                  <a:lumMod val="50000"/>
                </a:srgbClr>
              </a:solidFill>
              <a:effectLst/>
              <a:uLnTx/>
              <a:uFillTx/>
              <a:latin typeface="+mj-ea"/>
              <a:ea typeface="+mj-ea"/>
            </a:endParaRPr>
          </a:p>
        </p:txBody>
      </p:sp>
      <p:sp>
        <p:nvSpPr>
          <p:cNvPr id="35" name="文本框 34">
            <a:extLst>
              <a:ext uri="{FF2B5EF4-FFF2-40B4-BE49-F238E27FC236}">
                <a16:creationId xmlns:a16="http://schemas.microsoft.com/office/drawing/2014/main" id="{262D4EC7-4B28-4C81-98A3-341A728E7C97}"/>
              </a:ext>
            </a:extLst>
          </p:cNvPr>
          <p:cNvSpPr txBox="1"/>
          <p:nvPr/>
        </p:nvSpPr>
        <p:spPr>
          <a:xfrm>
            <a:off x="763572" y="1581316"/>
            <a:ext cx="10664856" cy="369332"/>
          </a:xfrm>
          <a:prstGeom prst="rect">
            <a:avLst/>
          </a:prstGeom>
          <a:noFill/>
        </p:spPr>
        <p:txBody>
          <a:bodyPr wrap="square">
            <a:spAutoFit/>
          </a:bodyPr>
          <a:lstStyle/>
          <a:p>
            <a:pPr algn="just"/>
            <a:r>
              <a:rPr lang="zh-CN" altLang="en-US" b="0" i="0" dirty="0">
                <a:solidFill>
                  <a:srgbClr val="000000"/>
                </a:solidFill>
                <a:effectLst/>
                <a:latin typeface="Helvetica Neue"/>
              </a:rPr>
              <a:t>数据来自</a:t>
            </a:r>
            <a:r>
              <a:rPr lang="en-US" altLang="zh-CN" b="0" i="0" dirty="0">
                <a:solidFill>
                  <a:srgbClr val="000000"/>
                </a:solidFill>
                <a:effectLst/>
                <a:latin typeface="Helvetica Neue"/>
              </a:rPr>
              <a:t>Kaggle</a:t>
            </a:r>
            <a:r>
              <a:rPr lang="zh-CN" altLang="en-US" b="0" i="0" dirty="0">
                <a:solidFill>
                  <a:srgbClr val="000000"/>
                </a:solidFill>
                <a:effectLst/>
                <a:latin typeface="Helvetica Neue"/>
              </a:rPr>
              <a:t>的</a:t>
            </a:r>
            <a:r>
              <a:rPr lang="en-US" altLang="zh-CN" b="0" i="0" dirty="0">
                <a:solidFill>
                  <a:srgbClr val="000000"/>
                </a:solidFill>
                <a:effectLst/>
                <a:latin typeface="Helvetica Neue"/>
              </a:rPr>
              <a:t>Give Me Some Credit</a:t>
            </a:r>
            <a:r>
              <a:rPr lang="zh-CN" altLang="en-US" b="0" i="0" dirty="0">
                <a:solidFill>
                  <a:srgbClr val="000000"/>
                </a:solidFill>
                <a:effectLst/>
                <a:latin typeface="Helvetica Neue"/>
              </a:rPr>
              <a:t>，训练集有</a:t>
            </a:r>
            <a:r>
              <a:rPr lang="en-US" altLang="zh-CN" b="0" i="0" dirty="0">
                <a:solidFill>
                  <a:srgbClr val="000000"/>
                </a:solidFill>
                <a:effectLst/>
                <a:latin typeface="Helvetica Neue"/>
              </a:rPr>
              <a:t>15</a:t>
            </a:r>
            <a:r>
              <a:rPr lang="zh-CN" altLang="en-US" b="0" i="0" dirty="0">
                <a:solidFill>
                  <a:srgbClr val="000000"/>
                </a:solidFill>
                <a:effectLst/>
                <a:latin typeface="Helvetica Neue"/>
              </a:rPr>
              <a:t>万条的样本数据，大致情况如下：</a:t>
            </a:r>
          </a:p>
        </p:txBody>
      </p:sp>
      <p:pic>
        <p:nvPicPr>
          <p:cNvPr id="36" name="图片 35">
            <a:extLst>
              <a:ext uri="{FF2B5EF4-FFF2-40B4-BE49-F238E27FC236}">
                <a16:creationId xmlns:a16="http://schemas.microsoft.com/office/drawing/2014/main" id="{54244E0B-C91F-4D2A-B223-AEB35640EFCB}"/>
              </a:ext>
            </a:extLst>
          </p:cNvPr>
          <p:cNvPicPr>
            <a:picLocks noChangeAspect="1"/>
          </p:cNvPicPr>
          <p:nvPr/>
        </p:nvPicPr>
        <p:blipFill>
          <a:blip r:embed="rId3"/>
          <a:stretch>
            <a:fillRect/>
          </a:stretch>
        </p:blipFill>
        <p:spPr>
          <a:xfrm>
            <a:off x="587018" y="2066806"/>
            <a:ext cx="10500471" cy="4646389"/>
          </a:xfrm>
          <a:prstGeom prst="rect">
            <a:avLst/>
          </a:prstGeom>
        </p:spPr>
      </p:pic>
    </p:spTree>
    <p:extLst>
      <p:ext uri="{BB962C8B-B14F-4D97-AF65-F5344CB8AC3E}">
        <p14:creationId xmlns:p14="http://schemas.microsoft.com/office/powerpoint/2010/main" val="2210038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422633" y="437012"/>
            <a:ext cx="10054849" cy="444913"/>
          </a:xfrm>
          <a:prstGeom prst="rect">
            <a:avLst/>
          </a:prstGeom>
        </p:spPr>
        <p:txBody>
          <a:bodyPr/>
          <a:lstStyle>
            <a:lvl1pPr>
              <a:defRPr sz="2400" b="1" i="0">
                <a:latin typeface="微软雅黑" panose="020B0503020204020204" pitchFamily="34" charset="-122"/>
                <a:ea typeface="微软雅黑" panose="020B0503020204020204" pitchFamily="34" charset="-122"/>
              </a:defRPr>
            </a:lvl1pPr>
          </a:lstStyle>
          <a:p>
            <a:r>
              <a:rPr lang="zh-CN" altLang="en-US" dirty="0">
                <a:cs typeface="方正兰亭纤黑简体" panose="02000000000000000000" charset="-122"/>
                <a:sym typeface="+mn-ea"/>
              </a:rPr>
              <a:t>二、项目数据的处理和分析</a:t>
            </a:r>
            <a:endParaRPr lang="zh-CN" altLang="en-US" sz="2400" b="1" dirty="0">
              <a:latin typeface="微软雅黑" panose="020B0503020204020204" pitchFamily="34" charset="-122"/>
              <a:ea typeface="微软雅黑" panose="020B0503020204020204" pitchFamily="34" charset="-122"/>
              <a:cs typeface="方正兰亭纤黑简体" panose="02000000000000000000" charset="-122"/>
              <a:sym typeface="+mn-ea"/>
            </a:endParaRPr>
          </a:p>
        </p:txBody>
      </p:sp>
      <p:sp>
        <p:nvSpPr>
          <p:cNvPr id="33" name="文本占位符 19">
            <a:extLst>
              <a:ext uri="{FF2B5EF4-FFF2-40B4-BE49-F238E27FC236}">
                <a16:creationId xmlns:a16="http://schemas.microsoft.com/office/drawing/2014/main" id="{2EB7FE09-0D40-45FF-89C4-6FE5F30ED753}"/>
              </a:ext>
            </a:extLst>
          </p:cNvPr>
          <p:cNvSpPr txBox="1"/>
          <p:nvPr/>
        </p:nvSpPr>
        <p:spPr>
          <a:xfrm>
            <a:off x="775252" y="1151749"/>
            <a:ext cx="9199743" cy="48549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方正兰亭黑简体" panose="02000000000000000000" pitchFamily="2" charset="-122"/>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mj-ea"/>
                <a:ea typeface="+mj-ea"/>
              </a:rPr>
              <a:t>（一）数据获取</a:t>
            </a:r>
            <a:endParaRPr kumimoji="1" lang="zh-CN" altLang="en-US" sz="2400" b="1" i="0" u="none" strike="noStrike" kern="1200" cap="none" spc="0" normalizeH="0" baseline="0" noProof="0" dirty="0">
              <a:ln>
                <a:noFill/>
              </a:ln>
              <a:solidFill>
                <a:srgbClr val="3F3F3F">
                  <a:lumMod val="50000"/>
                </a:srgbClr>
              </a:solidFill>
              <a:effectLst/>
              <a:uLnTx/>
              <a:uFillTx/>
              <a:latin typeface="+mj-ea"/>
              <a:ea typeface="+mj-ea"/>
            </a:endParaRPr>
          </a:p>
          <a:p>
            <a:pPr lvl="0">
              <a:defRPr/>
            </a:pPr>
            <a:endParaRPr kumimoji="1" lang="zh-CN" altLang="en-US" sz="2400" b="1" i="0" u="none" strike="noStrike" kern="1200" cap="none" spc="0" normalizeH="0" baseline="0" noProof="0" dirty="0">
              <a:ln>
                <a:noFill/>
              </a:ln>
              <a:solidFill>
                <a:srgbClr val="3F3F3F">
                  <a:lumMod val="50000"/>
                </a:srgbClr>
              </a:solidFill>
              <a:effectLst/>
              <a:uLnTx/>
              <a:uFillTx/>
              <a:latin typeface="+mj-ea"/>
              <a:ea typeface="+mj-ea"/>
            </a:endParaRPr>
          </a:p>
        </p:txBody>
      </p:sp>
      <p:sp>
        <p:nvSpPr>
          <p:cNvPr id="35" name="文本框 34">
            <a:extLst>
              <a:ext uri="{FF2B5EF4-FFF2-40B4-BE49-F238E27FC236}">
                <a16:creationId xmlns:a16="http://schemas.microsoft.com/office/drawing/2014/main" id="{262D4EC7-4B28-4C81-98A3-341A728E7C97}"/>
              </a:ext>
            </a:extLst>
          </p:cNvPr>
          <p:cNvSpPr txBox="1"/>
          <p:nvPr/>
        </p:nvSpPr>
        <p:spPr>
          <a:xfrm>
            <a:off x="763572" y="1581316"/>
            <a:ext cx="10664856" cy="369332"/>
          </a:xfrm>
          <a:prstGeom prst="rect">
            <a:avLst/>
          </a:prstGeom>
          <a:noFill/>
        </p:spPr>
        <p:txBody>
          <a:bodyPr wrap="square">
            <a:spAutoFit/>
          </a:bodyPr>
          <a:lstStyle/>
          <a:p>
            <a:pPr algn="just"/>
            <a:r>
              <a:rPr lang="zh-CN" altLang="en-US" b="0" i="0" dirty="0">
                <a:solidFill>
                  <a:srgbClr val="000000"/>
                </a:solidFill>
                <a:effectLst/>
                <a:latin typeface="Helvetica Neue"/>
              </a:rPr>
              <a:t>数据来自</a:t>
            </a:r>
            <a:r>
              <a:rPr lang="en-US" altLang="zh-CN" b="0" i="0" dirty="0">
                <a:solidFill>
                  <a:srgbClr val="000000"/>
                </a:solidFill>
                <a:effectLst/>
                <a:latin typeface="Helvetica Neue"/>
              </a:rPr>
              <a:t>Kaggle</a:t>
            </a:r>
            <a:r>
              <a:rPr lang="zh-CN" altLang="en-US" b="0" i="0" dirty="0">
                <a:solidFill>
                  <a:srgbClr val="000000"/>
                </a:solidFill>
                <a:effectLst/>
                <a:latin typeface="Helvetica Neue"/>
              </a:rPr>
              <a:t>的</a:t>
            </a:r>
            <a:r>
              <a:rPr lang="en-US" altLang="zh-CN" b="0" i="0" dirty="0">
                <a:solidFill>
                  <a:srgbClr val="000000"/>
                </a:solidFill>
                <a:effectLst/>
                <a:latin typeface="Helvetica Neue"/>
              </a:rPr>
              <a:t>Give Me Some Credit</a:t>
            </a:r>
            <a:r>
              <a:rPr lang="zh-CN" altLang="en-US" b="0" i="0" dirty="0">
                <a:solidFill>
                  <a:srgbClr val="000000"/>
                </a:solidFill>
                <a:effectLst/>
                <a:latin typeface="Helvetica Neue"/>
              </a:rPr>
              <a:t>，训练集有</a:t>
            </a:r>
            <a:r>
              <a:rPr lang="en-US" altLang="zh-CN" b="0" i="0" dirty="0">
                <a:solidFill>
                  <a:srgbClr val="000000"/>
                </a:solidFill>
                <a:effectLst/>
                <a:latin typeface="Helvetica Neue"/>
              </a:rPr>
              <a:t>15</a:t>
            </a:r>
            <a:r>
              <a:rPr lang="zh-CN" altLang="en-US" b="0" i="0" dirty="0">
                <a:solidFill>
                  <a:srgbClr val="000000"/>
                </a:solidFill>
                <a:effectLst/>
                <a:latin typeface="Helvetica Neue"/>
              </a:rPr>
              <a:t>万条的样本数据，大致情况如下：</a:t>
            </a:r>
          </a:p>
        </p:txBody>
      </p:sp>
      <p:pic>
        <p:nvPicPr>
          <p:cNvPr id="3" name="图片 2">
            <a:extLst>
              <a:ext uri="{FF2B5EF4-FFF2-40B4-BE49-F238E27FC236}">
                <a16:creationId xmlns:a16="http://schemas.microsoft.com/office/drawing/2014/main" id="{01F52A6C-AE75-4E47-A7BB-BA46F76DB936}"/>
              </a:ext>
            </a:extLst>
          </p:cNvPr>
          <p:cNvPicPr>
            <a:picLocks noChangeAspect="1"/>
          </p:cNvPicPr>
          <p:nvPr/>
        </p:nvPicPr>
        <p:blipFill>
          <a:blip r:embed="rId3"/>
          <a:stretch>
            <a:fillRect/>
          </a:stretch>
        </p:blipFill>
        <p:spPr>
          <a:xfrm>
            <a:off x="775252" y="2549180"/>
            <a:ext cx="10674717" cy="2161968"/>
          </a:xfrm>
          <a:prstGeom prst="rect">
            <a:avLst/>
          </a:prstGeom>
        </p:spPr>
      </p:pic>
    </p:spTree>
    <p:extLst>
      <p:ext uri="{BB962C8B-B14F-4D97-AF65-F5344CB8AC3E}">
        <p14:creationId xmlns:p14="http://schemas.microsoft.com/office/powerpoint/2010/main" val="4175327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422633" y="437012"/>
            <a:ext cx="10054849" cy="444913"/>
          </a:xfrm>
          <a:prstGeom prst="rect">
            <a:avLst/>
          </a:prstGeom>
        </p:spPr>
        <p:txBody>
          <a:bodyPr/>
          <a:lstStyle>
            <a:lvl1pPr>
              <a:defRPr sz="2400" b="1" i="0">
                <a:latin typeface="微软雅黑" panose="020B0503020204020204" pitchFamily="34" charset="-122"/>
                <a:ea typeface="微软雅黑" panose="020B0503020204020204" pitchFamily="34" charset="-122"/>
              </a:defRPr>
            </a:lvl1pPr>
          </a:lstStyle>
          <a:p>
            <a:r>
              <a:rPr lang="zh-CN" altLang="en-US" dirty="0">
                <a:cs typeface="方正兰亭纤黑简体" panose="02000000000000000000" charset="-122"/>
                <a:sym typeface="+mn-ea"/>
              </a:rPr>
              <a:t>二、项目数据的处理和分析</a:t>
            </a:r>
            <a:endParaRPr lang="zh-CN" altLang="en-US" sz="2400" b="1" dirty="0">
              <a:latin typeface="微软雅黑" panose="020B0503020204020204" pitchFamily="34" charset="-122"/>
              <a:ea typeface="微软雅黑" panose="020B0503020204020204" pitchFamily="34" charset="-122"/>
              <a:cs typeface="方正兰亭纤黑简体" panose="02000000000000000000" charset="-122"/>
              <a:sym typeface="+mn-ea"/>
            </a:endParaRPr>
          </a:p>
        </p:txBody>
      </p:sp>
      <p:sp>
        <p:nvSpPr>
          <p:cNvPr id="25" name="矩形 24"/>
          <p:cNvSpPr/>
          <p:nvPr/>
        </p:nvSpPr>
        <p:spPr>
          <a:xfrm>
            <a:off x="6016072" y="5214926"/>
            <a:ext cx="3825072" cy="461665"/>
          </a:xfrm>
          <a:prstGeom prst="rect">
            <a:avLst/>
          </a:prstGeom>
        </p:spPr>
        <p:txBody>
          <a:bodyPr wrap="square">
            <a:spAutoFit/>
          </a:bodyPr>
          <a:lstStyle/>
          <a:p>
            <a:pPr algn="just">
              <a:lnSpc>
                <a:spcPct val="150000"/>
              </a:lnSpc>
              <a:defRPr/>
            </a:pPr>
            <a:r>
              <a:rPr lang="zh-CN" altLang="en-US" sz="1600" spc="300" dirty="0">
                <a:solidFill>
                  <a:srgbClr val="FFFFFF"/>
                </a:solidFill>
                <a:latin typeface="思源黑体 CN Regular" panose="020B0500000000000000" pitchFamily="34" charset="-122"/>
                <a:ea typeface="方正兰亭黑简体" panose="02000000000000000000" pitchFamily="2" charset="-122"/>
              </a:rPr>
              <a:t>做好融资投资（管股权增量）</a:t>
            </a:r>
          </a:p>
        </p:txBody>
      </p:sp>
      <p:sp>
        <p:nvSpPr>
          <p:cNvPr id="16" name="矩形">
            <a:extLst>
              <a:ext uri="{FF2B5EF4-FFF2-40B4-BE49-F238E27FC236}">
                <a16:creationId xmlns:a16="http://schemas.microsoft.com/office/drawing/2014/main" id="{1706C5FC-B715-4B35-954A-C3B26FC60562}"/>
              </a:ext>
            </a:extLst>
          </p:cNvPr>
          <p:cNvSpPr txBox="1"/>
          <p:nvPr/>
        </p:nvSpPr>
        <p:spPr>
          <a:xfrm>
            <a:off x="1832552" y="2277055"/>
            <a:ext cx="2682328" cy="4050146"/>
          </a:xfrm>
          <a:prstGeom prst="rect">
            <a:avLst/>
          </a:prstGeom>
          <a:ln w="12700">
            <a:miter lim="400000"/>
          </a:ln>
          <a:extLst>
            <a:ext uri="{C572A759-6A51-4108-AA02-DFA0A04FC94B}">
              <ma14:wrappingTextBoxFlag xmlns="" xmlns:ma14="http://schemas.microsoft.com/office/mac/drawingml/2011/main" val="1"/>
            </a:ext>
          </a:extLst>
        </p:spPr>
        <p:txBody>
          <a:bodyPr wrap="square" lIns="60959" tIns="60959" rIns="60959" bIns="60959">
            <a:spAutoFit/>
          </a:bodyPr>
          <a:lstStyle/>
          <a:p>
            <a:pPr defTabSz="609600">
              <a:lnSpc>
                <a:spcPct val="150000"/>
              </a:lnSpc>
              <a:buSzPct val="75000"/>
              <a:defRPr sz="2200">
                <a:solidFill>
                  <a:srgbClr val="6D6E6E"/>
                </a:solidFill>
                <a:latin typeface="Microsoft YaHei"/>
                <a:ea typeface="Microsoft YaHei"/>
                <a:cs typeface="Microsoft YaHei"/>
                <a:sym typeface="Microsoft YaHei"/>
              </a:defRPr>
            </a:pPr>
            <a:r>
              <a:rPr lang="zh-CN" altLang="en-US" sz="1600" b="0" i="0" dirty="0">
                <a:solidFill>
                  <a:srgbClr val="4D4D4D"/>
                </a:solidFill>
                <a:effectLst/>
                <a:latin typeface="-apple-system"/>
              </a:rPr>
              <a:t>缺失值常见处理方法有：</a:t>
            </a:r>
            <a:endParaRPr lang="en-US" altLang="zh-CN" sz="1600" b="0" i="0" dirty="0">
              <a:solidFill>
                <a:srgbClr val="4D4D4D"/>
              </a:solidFill>
              <a:effectLst/>
              <a:latin typeface="-apple-system"/>
            </a:endParaRPr>
          </a:p>
          <a:p>
            <a:pPr marL="171450" indent="-171450" defTabSz="609600">
              <a:lnSpc>
                <a:spcPct val="150000"/>
              </a:lnSpc>
              <a:buSzPct val="75000"/>
              <a:buFont typeface="Arial" panose="020B0604020202020204" pitchFamily="34" charset="0"/>
              <a:buChar char="•"/>
              <a:defRPr sz="2200">
                <a:solidFill>
                  <a:srgbClr val="6D6E6E"/>
                </a:solidFill>
                <a:latin typeface="Microsoft YaHei"/>
                <a:ea typeface="Microsoft YaHei"/>
                <a:cs typeface="Microsoft YaHei"/>
                <a:sym typeface="Microsoft YaHei"/>
              </a:defRPr>
            </a:pPr>
            <a:r>
              <a:rPr lang="zh-CN" altLang="en-US" sz="1600" b="0" i="0" dirty="0">
                <a:solidFill>
                  <a:srgbClr val="4D4D4D"/>
                </a:solidFill>
                <a:effectLst/>
                <a:latin typeface="-apple-system"/>
              </a:rPr>
              <a:t>均值插补</a:t>
            </a:r>
            <a:endParaRPr lang="en-US" altLang="zh-CN" sz="1600" b="0" i="0" dirty="0">
              <a:solidFill>
                <a:srgbClr val="4D4D4D"/>
              </a:solidFill>
              <a:effectLst/>
              <a:latin typeface="-apple-system"/>
            </a:endParaRPr>
          </a:p>
          <a:p>
            <a:pPr marL="171450" indent="-171450" defTabSz="609600">
              <a:lnSpc>
                <a:spcPct val="150000"/>
              </a:lnSpc>
              <a:buSzPct val="75000"/>
              <a:buFont typeface="Arial" panose="020B0604020202020204" pitchFamily="34" charset="0"/>
              <a:buChar char="•"/>
              <a:defRPr sz="2200">
                <a:solidFill>
                  <a:srgbClr val="6D6E6E"/>
                </a:solidFill>
                <a:latin typeface="Microsoft YaHei"/>
                <a:ea typeface="Microsoft YaHei"/>
                <a:cs typeface="Microsoft YaHei"/>
                <a:sym typeface="Microsoft YaHei"/>
              </a:defRPr>
            </a:pPr>
            <a:r>
              <a:rPr lang="zh-CN" altLang="en-US" sz="1600" b="0" i="0" dirty="0">
                <a:solidFill>
                  <a:srgbClr val="4D4D4D"/>
                </a:solidFill>
                <a:effectLst/>
                <a:latin typeface="-apple-system"/>
              </a:rPr>
              <a:t>同类均值插补</a:t>
            </a:r>
            <a:endParaRPr lang="en-US" altLang="zh-CN" sz="1600" b="0" i="0" dirty="0">
              <a:solidFill>
                <a:srgbClr val="4D4D4D"/>
              </a:solidFill>
              <a:effectLst/>
              <a:latin typeface="-apple-system"/>
            </a:endParaRPr>
          </a:p>
          <a:p>
            <a:pPr marL="171450" indent="-171450" defTabSz="609600">
              <a:lnSpc>
                <a:spcPct val="150000"/>
              </a:lnSpc>
              <a:buSzPct val="75000"/>
              <a:buFont typeface="Arial" panose="020B0604020202020204" pitchFamily="34" charset="0"/>
              <a:buChar char="•"/>
              <a:defRPr sz="2200">
                <a:solidFill>
                  <a:srgbClr val="6D6E6E"/>
                </a:solidFill>
                <a:latin typeface="Microsoft YaHei"/>
                <a:ea typeface="Microsoft YaHei"/>
                <a:cs typeface="Microsoft YaHei"/>
                <a:sym typeface="Microsoft YaHei"/>
              </a:defRPr>
            </a:pPr>
            <a:r>
              <a:rPr lang="zh-CN" altLang="en-US" sz="1600" b="0" i="0" dirty="0">
                <a:solidFill>
                  <a:srgbClr val="4D4D4D"/>
                </a:solidFill>
                <a:effectLst/>
                <a:latin typeface="-apple-system"/>
              </a:rPr>
              <a:t>建模预测</a:t>
            </a:r>
            <a:endParaRPr lang="en-US" altLang="zh-CN" sz="1600" b="0" i="0" dirty="0">
              <a:solidFill>
                <a:srgbClr val="4D4D4D"/>
              </a:solidFill>
              <a:effectLst/>
              <a:latin typeface="-apple-system"/>
            </a:endParaRPr>
          </a:p>
          <a:p>
            <a:pPr marL="171450" indent="-171450" defTabSz="609600">
              <a:lnSpc>
                <a:spcPct val="150000"/>
              </a:lnSpc>
              <a:buSzPct val="75000"/>
              <a:buFont typeface="Arial" panose="020B0604020202020204" pitchFamily="34" charset="0"/>
              <a:buChar char="•"/>
              <a:defRPr sz="2200">
                <a:solidFill>
                  <a:srgbClr val="6D6E6E"/>
                </a:solidFill>
                <a:latin typeface="Microsoft YaHei"/>
                <a:ea typeface="Microsoft YaHei"/>
                <a:cs typeface="Microsoft YaHei"/>
                <a:sym typeface="Microsoft YaHei"/>
              </a:defRPr>
            </a:pPr>
            <a:r>
              <a:rPr lang="zh-CN" altLang="en-US" sz="1600" b="0" i="0" dirty="0">
                <a:solidFill>
                  <a:srgbClr val="4D4D4D"/>
                </a:solidFill>
                <a:effectLst/>
                <a:latin typeface="-apple-system"/>
              </a:rPr>
              <a:t>高维映射</a:t>
            </a:r>
            <a:endParaRPr lang="en-US" altLang="zh-CN" sz="1600" b="0" i="0" dirty="0">
              <a:solidFill>
                <a:srgbClr val="4D4D4D"/>
              </a:solidFill>
              <a:effectLst/>
              <a:latin typeface="-apple-system"/>
            </a:endParaRPr>
          </a:p>
          <a:p>
            <a:pPr marL="171450" indent="-171450" defTabSz="609600">
              <a:lnSpc>
                <a:spcPct val="150000"/>
              </a:lnSpc>
              <a:buSzPct val="75000"/>
              <a:buFont typeface="Arial" panose="020B0604020202020204" pitchFamily="34" charset="0"/>
              <a:buChar char="•"/>
              <a:defRPr sz="2200">
                <a:solidFill>
                  <a:srgbClr val="6D6E6E"/>
                </a:solidFill>
                <a:latin typeface="Microsoft YaHei"/>
                <a:ea typeface="Microsoft YaHei"/>
                <a:cs typeface="Microsoft YaHei"/>
                <a:sym typeface="Microsoft YaHei"/>
              </a:defRPr>
            </a:pPr>
            <a:r>
              <a:rPr lang="zh-CN" altLang="en-US" sz="1600" b="0" i="0" dirty="0">
                <a:solidFill>
                  <a:srgbClr val="4D4D4D"/>
                </a:solidFill>
                <a:effectLst/>
                <a:latin typeface="-apple-system"/>
              </a:rPr>
              <a:t>多重插补</a:t>
            </a:r>
            <a:endParaRPr lang="en-US" altLang="zh-CN" sz="1600" b="0" i="0" dirty="0">
              <a:solidFill>
                <a:srgbClr val="4D4D4D"/>
              </a:solidFill>
              <a:effectLst/>
              <a:latin typeface="-apple-system"/>
            </a:endParaRPr>
          </a:p>
          <a:p>
            <a:pPr marL="171450" indent="-171450" defTabSz="609600">
              <a:lnSpc>
                <a:spcPct val="150000"/>
              </a:lnSpc>
              <a:buSzPct val="75000"/>
              <a:buFont typeface="Arial" panose="020B0604020202020204" pitchFamily="34" charset="0"/>
              <a:buChar char="•"/>
              <a:defRPr sz="2200">
                <a:solidFill>
                  <a:srgbClr val="6D6E6E"/>
                </a:solidFill>
                <a:latin typeface="Microsoft YaHei"/>
                <a:ea typeface="Microsoft YaHei"/>
                <a:cs typeface="Microsoft YaHei"/>
                <a:sym typeface="Microsoft YaHei"/>
              </a:defRPr>
            </a:pPr>
            <a:r>
              <a:rPr lang="zh-CN" altLang="en-US" sz="1600" b="0" i="0" dirty="0">
                <a:solidFill>
                  <a:srgbClr val="4D4D4D"/>
                </a:solidFill>
                <a:effectLst/>
                <a:latin typeface="-apple-system"/>
              </a:rPr>
              <a:t>极大似然估计</a:t>
            </a:r>
            <a:endParaRPr lang="en-US" altLang="zh-CN" sz="1600" b="1" dirty="0">
              <a:solidFill>
                <a:srgbClr val="6D6E6E"/>
              </a:solidFill>
              <a:latin typeface="Microsoft YaHei" panose="020B0503020204020204" pitchFamily="34" charset="-122"/>
              <a:ea typeface="Microsoft YaHei" panose="020B0503020204020204" pitchFamily="34" charset="-122"/>
            </a:endParaRPr>
          </a:p>
          <a:p>
            <a:pPr defTabSz="609600">
              <a:lnSpc>
                <a:spcPct val="150000"/>
              </a:lnSpc>
              <a:buSzPct val="75000"/>
              <a:defRPr sz="2200">
                <a:solidFill>
                  <a:srgbClr val="6D6E6E"/>
                </a:solidFill>
                <a:latin typeface="Microsoft YaHei"/>
                <a:ea typeface="Microsoft YaHei"/>
                <a:cs typeface="Microsoft YaHei"/>
                <a:sym typeface="Microsoft YaHei"/>
              </a:defRPr>
            </a:pPr>
            <a:r>
              <a:rPr lang="zh-CN" altLang="en-US" sz="1600" dirty="0">
                <a:latin typeface="Microsoft YaHei" panose="020B0503020204020204" pitchFamily="34" charset="-122"/>
                <a:ea typeface="Microsoft YaHei" panose="020B0503020204020204" pitchFamily="34" charset="-122"/>
              </a:rPr>
              <a:t>异常值常见处理方法有：</a:t>
            </a:r>
            <a:endParaRPr lang="en-US" altLang="zh-CN" sz="1600" dirty="0">
              <a:latin typeface="Microsoft YaHei" panose="020B0503020204020204" pitchFamily="34" charset="-122"/>
              <a:ea typeface="Microsoft YaHei" panose="020B0503020204020204" pitchFamily="34" charset="-122"/>
            </a:endParaRPr>
          </a:p>
          <a:p>
            <a:pPr marL="171450" indent="-171450" defTabSz="609600">
              <a:lnSpc>
                <a:spcPct val="150000"/>
              </a:lnSpc>
              <a:buSzPct val="75000"/>
              <a:buFont typeface="Arial" panose="020B0604020202020204" pitchFamily="34" charset="0"/>
              <a:buChar char="•"/>
              <a:defRPr sz="2200">
                <a:solidFill>
                  <a:srgbClr val="6D6E6E"/>
                </a:solidFill>
                <a:latin typeface="Microsoft YaHei"/>
                <a:ea typeface="Microsoft YaHei"/>
                <a:cs typeface="Microsoft YaHei"/>
                <a:sym typeface="Microsoft YaHei"/>
              </a:defRPr>
            </a:pPr>
            <a:r>
              <a:rPr lang="zh-CN" altLang="en-US" sz="1600" dirty="0">
                <a:solidFill>
                  <a:srgbClr val="4D4D4D"/>
                </a:solidFill>
                <a:latin typeface="-apple-system"/>
                <a:ea typeface="Microsoft YaHei" panose="020B0503020204020204" pitchFamily="34" charset="-122"/>
              </a:rPr>
              <a:t>通过箱线图判断异常值将其删除</a:t>
            </a:r>
            <a:endParaRPr lang="en-US" altLang="zh-CN" sz="1600" dirty="0">
              <a:latin typeface="Microsoft YaHei" panose="020B0503020204020204" pitchFamily="34" charset="-122"/>
              <a:ea typeface="Microsoft YaHei" panose="020B0503020204020204" pitchFamily="34" charset="-122"/>
            </a:endParaRPr>
          </a:p>
          <a:p>
            <a:pPr marL="134327" indent="-134327" defTabSz="609600">
              <a:lnSpc>
                <a:spcPct val="150000"/>
              </a:lnSpc>
              <a:buSzPct val="75000"/>
              <a:buChar char="•"/>
              <a:defRPr sz="2200">
                <a:solidFill>
                  <a:srgbClr val="6D6E6E"/>
                </a:solidFill>
                <a:latin typeface="Microsoft YaHei"/>
                <a:ea typeface="Microsoft YaHei"/>
                <a:cs typeface="Microsoft YaHei"/>
                <a:sym typeface="Microsoft YaHei"/>
              </a:defRPr>
            </a:pPr>
            <a:endParaRPr lang="zh-CN" altLang="en-US" sz="1200" dirty="0">
              <a:latin typeface="+mn-ea"/>
            </a:endParaRPr>
          </a:p>
        </p:txBody>
      </p:sp>
      <p:sp>
        <p:nvSpPr>
          <p:cNvPr id="17" name="矩形">
            <a:extLst>
              <a:ext uri="{FF2B5EF4-FFF2-40B4-BE49-F238E27FC236}">
                <a16:creationId xmlns:a16="http://schemas.microsoft.com/office/drawing/2014/main" id="{1D51E9BC-D9C2-43D5-A356-1C10B4B7A1F6}"/>
              </a:ext>
            </a:extLst>
          </p:cNvPr>
          <p:cNvSpPr txBox="1"/>
          <p:nvPr/>
        </p:nvSpPr>
        <p:spPr>
          <a:xfrm>
            <a:off x="4621606" y="2606843"/>
            <a:ext cx="2540000" cy="371959"/>
          </a:xfrm>
          <a:prstGeom prst="rect">
            <a:avLst/>
          </a:prstGeom>
          <a:ln w="12700">
            <a:miter lim="400000"/>
          </a:ln>
          <a:extLst>
            <a:ext uri="{C572A759-6A51-4108-AA02-DFA0A04FC94B}">
              <ma14:wrappingTextBoxFlag xmlns="" xmlns:ma14="http://schemas.microsoft.com/office/mac/drawingml/2011/main" val="1"/>
            </a:ext>
          </a:extLst>
        </p:spPr>
        <p:txBody>
          <a:bodyPr lIns="60959" tIns="60959" rIns="60959" bIns="60959">
            <a:spAutoFit/>
          </a:bodyPr>
          <a:lstStyle/>
          <a:p>
            <a:pPr marL="134327" indent="-134327" defTabSz="609600">
              <a:lnSpc>
                <a:spcPct val="150000"/>
              </a:lnSpc>
              <a:buSzPct val="75000"/>
              <a:buChar char="•"/>
              <a:defRPr sz="2200">
                <a:solidFill>
                  <a:srgbClr val="6D6E6E"/>
                </a:solidFill>
                <a:latin typeface="Microsoft YaHei"/>
                <a:ea typeface="Microsoft YaHei"/>
                <a:cs typeface="Microsoft YaHei"/>
                <a:sym typeface="Microsoft YaHei"/>
              </a:defRPr>
            </a:pPr>
            <a:endParaRPr lang="zh-CN" altLang="en-US" sz="1200" dirty="0">
              <a:latin typeface="+mn-ea"/>
            </a:endParaRPr>
          </a:p>
        </p:txBody>
      </p:sp>
      <p:pic>
        <p:nvPicPr>
          <p:cNvPr id="18" name="线条" descr="线条">
            <a:extLst>
              <a:ext uri="{FF2B5EF4-FFF2-40B4-BE49-F238E27FC236}">
                <a16:creationId xmlns:a16="http://schemas.microsoft.com/office/drawing/2014/main" id="{C581DB4A-0FD8-4ECA-95C6-40E04D51CD0D}"/>
              </a:ext>
            </a:extLst>
          </p:cNvPr>
          <p:cNvPicPr>
            <a:picLocks/>
          </p:cNvPicPr>
          <p:nvPr/>
        </p:nvPicPr>
        <p:blipFill>
          <a:blip r:embed="rId3"/>
          <a:stretch>
            <a:fillRect/>
          </a:stretch>
        </p:blipFill>
        <p:spPr>
          <a:xfrm>
            <a:off x="813211" y="4663631"/>
            <a:ext cx="10618034" cy="1948518"/>
          </a:xfrm>
          <a:prstGeom prst="rect">
            <a:avLst/>
          </a:prstGeom>
        </p:spPr>
      </p:pic>
      <p:sp>
        <p:nvSpPr>
          <p:cNvPr id="28" name="全局架构…">
            <a:extLst>
              <a:ext uri="{FF2B5EF4-FFF2-40B4-BE49-F238E27FC236}">
                <a16:creationId xmlns:a16="http://schemas.microsoft.com/office/drawing/2014/main" id="{49A82218-C4D9-41F3-87E7-998F8D270DF2}"/>
              </a:ext>
            </a:extLst>
          </p:cNvPr>
          <p:cNvSpPr txBox="1"/>
          <p:nvPr/>
        </p:nvSpPr>
        <p:spPr>
          <a:xfrm>
            <a:off x="8575386" y="4853342"/>
            <a:ext cx="2220692" cy="346762"/>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nSpc>
                <a:spcPct val="80000"/>
              </a:lnSpc>
              <a:defRPr sz="3600" b="1">
                <a:solidFill>
                  <a:srgbClr val="FFFFFF"/>
                </a:solidFill>
                <a:latin typeface="Helvetica"/>
                <a:ea typeface="Helvetica"/>
                <a:cs typeface="Helvetica"/>
                <a:sym typeface="Helvetica"/>
              </a:defRPr>
            </a:pPr>
            <a:endParaRPr sz="2400" dirty="0">
              <a:solidFill>
                <a:srgbClr val="C00000"/>
              </a:solidFill>
              <a:latin typeface="Microsoft YaHei" panose="020B0503020204020204" pitchFamily="34" charset="-122"/>
              <a:ea typeface="Microsoft YaHei" panose="020B0503020204020204" pitchFamily="34" charset="-122"/>
            </a:endParaRPr>
          </a:p>
        </p:txBody>
      </p:sp>
      <p:sp>
        <p:nvSpPr>
          <p:cNvPr id="30" name="矩形">
            <a:extLst>
              <a:ext uri="{FF2B5EF4-FFF2-40B4-BE49-F238E27FC236}">
                <a16:creationId xmlns:a16="http://schemas.microsoft.com/office/drawing/2014/main" id="{04B04D50-87F6-40B8-BBE6-E536817D2CD0}"/>
              </a:ext>
            </a:extLst>
          </p:cNvPr>
          <p:cNvSpPr txBox="1"/>
          <p:nvPr/>
        </p:nvSpPr>
        <p:spPr>
          <a:xfrm>
            <a:off x="8063931" y="2438222"/>
            <a:ext cx="3005520" cy="3035573"/>
          </a:xfrm>
          <a:prstGeom prst="rect">
            <a:avLst/>
          </a:prstGeom>
          <a:ln w="12700">
            <a:miter lim="400000"/>
          </a:ln>
          <a:extLst>
            <a:ext uri="{C572A759-6A51-4108-AA02-DFA0A04FC94B}">
              <ma14:wrappingTextBoxFlag xmlns="" xmlns:ma14="http://schemas.microsoft.com/office/mac/drawingml/2011/main" val="1"/>
            </a:ext>
          </a:extLst>
        </p:spPr>
        <p:txBody>
          <a:bodyPr wrap="square" lIns="60959" tIns="60959" rIns="60959" bIns="60959">
            <a:spAutoFit/>
          </a:bodyPr>
          <a:lstStyle/>
          <a:p>
            <a:pPr defTabSz="609600">
              <a:lnSpc>
                <a:spcPct val="150000"/>
              </a:lnSpc>
              <a:buSzPct val="75000"/>
              <a:defRPr sz="2200">
                <a:solidFill>
                  <a:srgbClr val="6D6E6E"/>
                </a:solidFill>
                <a:latin typeface="Microsoft YaHei"/>
                <a:ea typeface="Microsoft YaHei"/>
                <a:cs typeface="Microsoft YaHei"/>
                <a:sym typeface="Microsoft YaHei"/>
              </a:defRPr>
            </a:pPr>
            <a:r>
              <a:rPr lang="zh-CN" altLang="en-US" sz="1600" dirty="0">
                <a:latin typeface="Microsoft YaHei" panose="020B0503020204020204" pitchFamily="34" charset="-122"/>
                <a:ea typeface="Microsoft YaHei" panose="020B0503020204020204" pitchFamily="34" charset="-122"/>
              </a:rPr>
              <a:t>进行特征选择的两个主要原因是：</a:t>
            </a:r>
          </a:p>
          <a:p>
            <a:pPr defTabSz="609600">
              <a:lnSpc>
                <a:spcPct val="150000"/>
              </a:lnSpc>
              <a:buSzPct val="75000"/>
              <a:defRPr sz="2200">
                <a:solidFill>
                  <a:srgbClr val="6D6E6E"/>
                </a:solidFill>
                <a:latin typeface="Microsoft YaHei"/>
                <a:ea typeface="Microsoft YaHei"/>
                <a:cs typeface="Microsoft YaHei"/>
                <a:sym typeface="Microsoft YaHei"/>
              </a:defRPr>
            </a:pPr>
            <a:r>
              <a:rPr lang="zh-CN" altLang="en-US" sz="1600" dirty="0">
                <a:latin typeface="Microsoft YaHei" panose="020B0503020204020204" pitchFamily="34" charset="-122"/>
                <a:ea typeface="Microsoft YaHei" panose="020B0503020204020204" pitchFamily="34" charset="-122"/>
              </a:rPr>
              <a:t>减轻维数灾难问题，降低学习任务的难度。进行特征选择必须确保不丢失重要特征。</a:t>
            </a:r>
            <a:endParaRPr lang="en-US" altLang="zh-CN" sz="1600" dirty="0">
              <a:latin typeface="Microsoft YaHei" panose="020B0503020204020204" pitchFamily="34" charset="-122"/>
              <a:ea typeface="Microsoft YaHei" panose="020B0503020204020204" pitchFamily="34" charset="-122"/>
            </a:endParaRPr>
          </a:p>
          <a:p>
            <a:pPr defTabSz="609600">
              <a:lnSpc>
                <a:spcPct val="150000"/>
              </a:lnSpc>
              <a:buSzPct val="75000"/>
              <a:defRPr sz="2200">
                <a:solidFill>
                  <a:srgbClr val="6D6E6E"/>
                </a:solidFill>
                <a:latin typeface="Microsoft YaHei"/>
                <a:ea typeface="Microsoft YaHei"/>
                <a:cs typeface="Microsoft YaHei"/>
                <a:sym typeface="Microsoft YaHei"/>
              </a:defRPr>
            </a:pPr>
            <a:r>
              <a:rPr lang="zh-CN" altLang="en-US" sz="1600" b="0" i="0" dirty="0">
                <a:solidFill>
                  <a:srgbClr val="4D4D4D"/>
                </a:solidFill>
                <a:effectLst/>
                <a:latin typeface="-apple-system"/>
              </a:rPr>
              <a:t>常见的特征选择类型分为三类：</a:t>
            </a:r>
            <a:endParaRPr lang="en-US" altLang="zh-CN" sz="1600" b="0" i="0" dirty="0">
              <a:solidFill>
                <a:srgbClr val="4D4D4D"/>
              </a:solidFill>
              <a:effectLst/>
              <a:latin typeface="-apple-system"/>
            </a:endParaRPr>
          </a:p>
          <a:p>
            <a:pPr marL="134327" indent="-134327" defTabSz="609600">
              <a:lnSpc>
                <a:spcPct val="150000"/>
              </a:lnSpc>
              <a:buSzPct val="75000"/>
              <a:buChar char="•"/>
              <a:defRPr sz="2200">
                <a:solidFill>
                  <a:srgbClr val="6D6E6E"/>
                </a:solidFill>
                <a:latin typeface="Microsoft YaHei"/>
                <a:ea typeface="Microsoft YaHei"/>
                <a:cs typeface="Microsoft YaHei"/>
                <a:sym typeface="Microsoft YaHei"/>
              </a:defRPr>
            </a:pPr>
            <a:r>
              <a:rPr lang="zh-CN" altLang="en-US" sz="1600" b="0" i="0" dirty="0">
                <a:solidFill>
                  <a:srgbClr val="4D4D4D"/>
                </a:solidFill>
                <a:effectLst/>
                <a:latin typeface="-apple-system"/>
              </a:rPr>
              <a:t>过滤式（</a:t>
            </a:r>
            <a:r>
              <a:rPr lang="en-US" altLang="zh-CN" sz="1600" b="0" i="0" dirty="0">
                <a:solidFill>
                  <a:srgbClr val="4D4D4D"/>
                </a:solidFill>
                <a:effectLst/>
                <a:latin typeface="-apple-system"/>
              </a:rPr>
              <a:t>filter</a:t>
            </a:r>
            <a:r>
              <a:rPr lang="zh-CN" altLang="en-US" sz="1600" b="0" i="0" dirty="0">
                <a:solidFill>
                  <a:srgbClr val="4D4D4D"/>
                </a:solidFill>
                <a:effectLst/>
                <a:latin typeface="-apple-system"/>
              </a:rPr>
              <a:t>）</a:t>
            </a:r>
            <a:endParaRPr lang="en-US" altLang="zh-CN" sz="1600" b="0" i="0" dirty="0">
              <a:solidFill>
                <a:srgbClr val="4D4D4D"/>
              </a:solidFill>
              <a:effectLst/>
              <a:latin typeface="-apple-system"/>
            </a:endParaRPr>
          </a:p>
          <a:p>
            <a:pPr marL="134327" indent="-134327" defTabSz="609600">
              <a:lnSpc>
                <a:spcPct val="150000"/>
              </a:lnSpc>
              <a:buSzPct val="75000"/>
              <a:buChar char="•"/>
              <a:defRPr sz="2200">
                <a:solidFill>
                  <a:srgbClr val="6D6E6E"/>
                </a:solidFill>
                <a:latin typeface="Microsoft YaHei"/>
                <a:ea typeface="Microsoft YaHei"/>
                <a:cs typeface="Microsoft YaHei"/>
                <a:sym typeface="Microsoft YaHei"/>
              </a:defRPr>
            </a:pPr>
            <a:r>
              <a:rPr lang="zh-CN" altLang="en-US" sz="1600" b="0" i="0" dirty="0">
                <a:solidFill>
                  <a:srgbClr val="4D4D4D"/>
                </a:solidFill>
                <a:effectLst/>
                <a:latin typeface="-apple-system"/>
              </a:rPr>
              <a:t>包裹式（</a:t>
            </a:r>
            <a:r>
              <a:rPr lang="en-US" altLang="zh-CN" sz="1600" b="0" i="0" dirty="0">
                <a:solidFill>
                  <a:srgbClr val="4D4D4D"/>
                </a:solidFill>
                <a:effectLst/>
                <a:latin typeface="-apple-system"/>
              </a:rPr>
              <a:t>wrapper</a:t>
            </a:r>
            <a:r>
              <a:rPr lang="zh-CN" altLang="en-US" sz="1600" b="0" i="0" dirty="0">
                <a:solidFill>
                  <a:srgbClr val="4D4D4D"/>
                </a:solidFill>
                <a:effectLst/>
                <a:latin typeface="-apple-system"/>
              </a:rPr>
              <a:t>）</a:t>
            </a:r>
            <a:endParaRPr lang="en-US" altLang="zh-CN" sz="1600" b="0" i="0" dirty="0">
              <a:solidFill>
                <a:srgbClr val="4D4D4D"/>
              </a:solidFill>
              <a:effectLst/>
              <a:latin typeface="-apple-system"/>
            </a:endParaRPr>
          </a:p>
          <a:p>
            <a:pPr marL="134327" indent="-134327" defTabSz="609600">
              <a:lnSpc>
                <a:spcPct val="150000"/>
              </a:lnSpc>
              <a:buSzPct val="75000"/>
              <a:buChar char="•"/>
              <a:defRPr sz="2200">
                <a:solidFill>
                  <a:srgbClr val="6D6E6E"/>
                </a:solidFill>
                <a:latin typeface="Microsoft YaHei"/>
                <a:ea typeface="Microsoft YaHei"/>
                <a:cs typeface="Microsoft YaHei"/>
                <a:sym typeface="Microsoft YaHei"/>
              </a:defRPr>
            </a:pPr>
            <a:r>
              <a:rPr lang="zh-CN" altLang="en-US" sz="1600" b="0" i="0" dirty="0">
                <a:solidFill>
                  <a:srgbClr val="4D4D4D"/>
                </a:solidFill>
                <a:effectLst/>
                <a:latin typeface="-apple-system"/>
              </a:rPr>
              <a:t>嵌入式（</a:t>
            </a:r>
            <a:r>
              <a:rPr lang="en-US" altLang="zh-CN" sz="1600" b="0" i="0" dirty="0">
                <a:solidFill>
                  <a:srgbClr val="4D4D4D"/>
                </a:solidFill>
                <a:effectLst/>
                <a:latin typeface="-apple-system"/>
              </a:rPr>
              <a:t>embedding</a:t>
            </a:r>
            <a:r>
              <a:rPr lang="zh-CN" altLang="en-US" sz="1600" b="0" i="0" dirty="0">
                <a:solidFill>
                  <a:srgbClr val="4D4D4D"/>
                </a:solidFill>
                <a:effectLst/>
                <a:latin typeface="-apple-system"/>
              </a:rPr>
              <a:t>）</a:t>
            </a:r>
            <a:endParaRPr lang="zh-CN" altLang="en-US" sz="1600" dirty="0">
              <a:latin typeface="+mn-ea"/>
            </a:endParaRPr>
          </a:p>
        </p:txBody>
      </p:sp>
      <p:grpSp>
        <p:nvGrpSpPr>
          <p:cNvPr id="3" name="组合 2"/>
          <p:cNvGrpSpPr/>
          <p:nvPr/>
        </p:nvGrpSpPr>
        <p:grpSpPr>
          <a:xfrm>
            <a:off x="1430268" y="1714013"/>
            <a:ext cx="9667403" cy="642253"/>
            <a:chOff x="1180047" y="2156248"/>
            <a:chExt cx="9180042" cy="642253"/>
          </a:xfrm>
        </p:grpSpPr>
        <p:sp>
          <p:nvSpPr>
            <p:cNvPr id="13" name="圆形">
              <a:extLst>
                <a:ext uri="{FF2B5EF4-FFF2-40B4-BE49-F238E27FC236}">
                  <a16:creationId xmlns:a16="http://schemas.microsoft.com/office/drawing/2014/main" id="{AC56675C-7A50-4B10-9840-1AE5B7A60123}"/>
                </a:ext>
              </a:extLst>
            </p:cNvPr>
            <p:cNvSpPr/>
            <p:nvPr/>
          </p:nvSpPr>
          <p:spPr>
            <a:xfrm>
              <a:off x="1180047" y="2156248"/>
              <a:ext cx="635001" cy="635001"/>
            </a:xfrm>
            <a:prstGeom prst="ellipse">
              <a:avLst/>
            </a:prstGeom>
            <a:gradFill>
              <a:gsLst>
                <a:gs pos="0">
                  <a:srgbClr val="F66F04"/>
                </a:gs>
                <a:gs pos="100000">
                  <a:srgbClr val="E52528"/>
                </a:gs>
              </a:gsLst>
              <a:lin ang="16200000"/>
            </a:gradFill>
            <a:ln w="12700">
              <a:miter lim="400000"/>
            </a:ln>
          </p:spPr>
          <p:txBody>
            <a:bodyPr lIns="25400" tIns="25400" rIns="25400" bIns="25400" anchor="ctr"/>
            <a:lstStyle/>
            <a:p>
              <a:pPr>
                <a:defRPr sz="3200">
                  <a:solidFill>
                    <a:srgbClr val="FFFFFF"/>
                  </a:solidFill>
                  <a:latin typeface="Microsoft YaHei"/>
                  <a:ea typeface="Microsoft YaHei"/>
                  <a:cs typeface="Microsoft YaHei"/>
                  <a:sym typeface="Microsoft YaHei"/>
                </a:defRPr>
              </a:pPr>
              <a:endParaRPr sz="1600">
                <a:latin typeface="+mn-ea"/>
              </a:endParaRPr>
            </a:p>
          </p:txBody>
        </p:sp>
        <p:sp>
          <p:nvSpPr>
            <p:cNvPr id="14" name="圆形">
              <a:extLst>
                <a:ext uri="{FF2B5EF4-FFF2-40B4-BE49-F238E27FC236}">
                  <a16:creationId xmlns:a16="http://schemas.microsoft.com/office/drawing/2014/main" id="{74BD14A7-EE91-4D22-A1EA-E8088F515BFC}"/>
                </a:ext>
              </a:extLst>
            </p:cNvPr>
            <p:cNvSpPr/>
            <p:nvPr/>
          </p:nvSpPr>
          <p:spPr>
            <a:xfrm>
              <a:off x="4405096" y="2156248"/>
              <a:ext cx="635000" cy="635001"/>
            </a:xfrm>
            <a:prstGeom prst="ellipse">
              <a:avLst/>
            </a:prstGeom>
            <a:gradFill>
              <a:gsLst>
                <a:gs pos="0">
                  <a:srgbClr val="F66F04"/>
                </a:gs>
                <a:gs pos="100000">
                  <a:srgbClr val="E52528"/>
                </a:gs>
              </a:gsLst>
              <a:lin ang="16200000"/>
            </a:gradFill>
            <a:ln w="12700">
              <a:miter lim="400000"/>
            </a:ln>
          </p:spPr>
          <p:txBody>
            <a:bodyPr lIns="25400" tIns="25400" rIns="25400" bIns="25400" anchor="ctr"/>
            <a:lstStyle/>
            <a:p>
              <a:pPr>
                <a:defRPr sz="3200">
                  <a:solidFill>
                    <a:srgbClr val="FFFFFF"/>
                  </a:solidFill>
                  <a:latin typeface="Microsoft YaHei"/>
                  <a:ea typeface="Microsoft YaHei"/>
                  <a:cs typeface="Microsoft YaHei"/>
                  <a:sym typeface="Microsoft YaHei"/>
                </a:defRPr>
              </a:pPr>
              <a:endParaRPr sz="1600">
                <a:latin typeface="+mn-ea"/>
              </a:endParaRPr>
            </a:p>
          </p:txBody>
        </p:sp>
        <p:sp>
          <p:nvSpPr>
            <p:cNvPr id="15" name="圆形">
              <a:extLst>
                <a:ext uri="{FF2B5EF4-FFF2-40B4-BE49-F238E27FC236}">
                  <a16:creationId xmlns:a16="http://schemas.microsoft.com/office/drawing/2014/main" id="{3C0DA09F-C9CA-42A1-9442-BEE11983E451}"/>
                </a:ext>
              </a:extLst>
            </p:cNvPr>
            <p:cNvSpPr/>
            <p:nvPr/>
          </p:nvSpPr>
          <p:spPr>
            <a:xfrm>
              <a:off x="7457932" y="2163500"/>
              <a:ext cx="635001" cy="635001"/>
            </a:xfrm>
            <a:prstGeom prst="ellipse">
              <a:avLst/>
            </a:prstGeom>
            <a:gradFill>
              <a:gsLst>
                <a:gs pos="0">
                  <a:srgbClr val="F66F04"/>
                </a:gs>
                <a:gs pos="100000">
                  <a:srgbClr val="E52528"/>
                </a:gs>
              </a:gsLst>
              <a:lin ang="16200000"/>
            </a:gradFill>
            <a:ln w="12700">
              <a:miter lim="400000"/>
            </a:ln>
          </p:spPr>
          <p:txBody>
            <a:bodyPr lIns="25400" tIns="25400" rIns="25400" bIns="25400" anchor="ctr"/>
            <a:lstStyle/>
            <a:p>
              <a:pPr>
                <a:defRPr sz="3200">
                  <a:solidFill>
                    <a:srgbClr val="FFFFFF"/>
                  </a:solidFill>
                  <a:latin typeface="Microsoft YaHei"/>
                  <a:ea typeface="Microsoft YaHei"/>
                  <a:cs typeface="Microsoft YaHei"/>
                  <a:sym typeface="Microsoft YaHei"/>
                </a:defRPr>
              </a:pPr>
              <a:endParaRPr sz="1600">
                <a:latin typeface="+mn-ea"/>
              </a:endParaRPr>
            </a:p>
          </p:txBody>
        </p:sp>
        <p:sp>
          <p:nvSpPr>
            <p:cNvPr id="19" name="迭代数据中台…">
              <a:extLst>
                <a:ext uri="{FF2B5EF4-FFF2-40B4-BE49-F238E27FC236}">
                  <a16:creationId xmlns:a16="http://schemas.microsoft.com/office/drawing/2014/main" id="{C235F8B5-DB26-4AF3-84BD-F81C71E6BD0D}"/>
                </a:ext>
              </a:extLst>
            </p:cNvPr>
            <p:cNvSpPr txBox="1"/>
            <p:nvPr/>
          </p:nvSpPr>
          <p:spPr>
            <a:xfrm>
              <a:off x="5154396" y="2312964"/>
              <a:ext cx="1831570" cy="346762"/>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nSpc>
                  <a:spcPct val="80000"/>
                </a:lnSpc>
                <a:defRPr sz="3600" b="1">
                  <a:solidFill>
                    <a:srgbClr val="FFFFFF"/>
                  </a:solidFill>
                  <a:latin typeface="Helvetica"/>
                  <a:ea typeface="Helvetica"/>
                  <a:cs typeface="Helvetica"/>
                  <a:sym typeface="Helvetica"/>
                </a:defRPr>
              </a:pPr>
              <a:r>
                <a:rPr lang="zh-CN" altLang="en-US" sz="2400" dirty="0">
                  <a:solidFill>
                    <a:srgbClr val="C00000"/>
                  </a:solidFill>
                  <a:latin typeface="Microsoft YaHei" panose="020B0503020204020204" pitchFamily="34" charset="-122"/>
                  <a:ea typeface="Microsoft YaHei" panose="020B0503020204020204" pitchFamily="34" charset="-122"/>
                </a:rPr>
                <a:t>数据标准化</a:t>
              </a:r>
              <a:endParaRPr sz="2400" dirty="0">
                <a:solidFill>
                  <a:srgbClr val="C00000"/>
                </a:solidFill>
                <a:latin typeface="Microsoft YaHei" panose="020B0503020204020204" pitchFamily="34" charset="-122"/>
                <a:ea typeface="Microsoft YaHei" panose="020B0503020204020204" pitchFamily="34" charset="-122"/>
              </a:endParaRPr>
            </a:p>
          </p:txBody>
        </p:sp>
        <p:sp>
          <p:nvSpPr>
            <p:cNvPr id="20" name="全局架构…">
              <a:extLst>
                <a:ext uri="{FF2B5EF4-FFF2-40B4-BE49-F238E27FC236}">
                  <a16:creationId xmlns:a16="http://schemas.microsoft.com/office/drawing/2014/main" id="{EC75B038-89DF-4CEB-8992-A1F50A543454}"/>
                </a:ext>
              </a:extLst>
            </p:cNvPr>
            <p:cNvSpPr txBox="1"/>
            <p:nvPr/>
          </p:nvSpPr>
          <p:spPr>
            <a:xfrm>
              <a:off x="1929347" y="2300367"/>
              <a:ext cx="2377778" cy="346762"/>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nSpc>
                  <a:spcPct val="80000"/>
                </a:lnSpc>
                <a:defRPr sz="3600" b="1">
                  <a:solidFill>
                    <a:srgbClr val="FFFFFF"/>
                  </a:solidFill>
                  <a:latin typeface="Helvetica"/>
                  <a:ea typeface="Helvetica"/>
                  <a:cs typeface="Helvetica"/>
                  <a:sym typeface="Helvetica"/>
                </a:defRPr>
              </a:pPr>
              <a:r>
                <a:rPr lang="zh-CN" altLang="en-US" sz="2400" dirty="0">
                  <a:solidFill>
                    <a:srgbClr val="C00000"/>
                  </a:solidFill>
                  <a:latin typeface="Microsoft YaHei" panose="020B0503020204020204" pitchFamily="34" charset="-122"/>
                  <a:ea typeface="Microsoft YaHei" panose="020B0503020204020204" pitchFamily="34" charset="-122"/>
                </a:rPr>
                <a:t>缺失异常值处理</a:t>
              </a:r>
              <a:endParaRPr sz="2400" dirty="0">
                <a:solidFill>
                  <a:srgbClr val="C00000"/>
                </a:solidFill>
                <a:latin typeface="Microsoft YaHei" panose="020B0503020204020204" pitchFamily="34" charset="-122"/>
                <a:ea typeface="Microsoft YaHei" panose="020B0503020204020204" pitchFamily="34" charset="-122"/>
              </a:endParaRPr>
            </a:p>
          </p:txBody>
        </p:sp>
        <p:pic>
          <p:nvPicPr>
            <p:cNvPr id="21" name="组织架构.png" descr="组织架构.png">
              <a:extLst>
                <a:ext uri="{FF2B5EF4-FFF2-40B4-BE49-F238E27FC236}">
                  <a16:creationId xmlns:a16="http://schemas.microsoft.com/office/drawing/2014/main" id="{9178DF5A-B8DE-41F8-912F-5225B3ECFC6A}"/>
                </a:ext>
              </a:extLst>
            </p:cNvPr>
            <p:cNvPicPr>
              <a:picLocks noChangeAspect="1"/>
            </p:cNvPicPr>
            <p:nvPr/>
          </p:nvPicPr>
          <p:blipFill>
            <a:blip r:embed="rId4"/>
            <a:stretch>
              <a:fillRect/>
            </a:stretch>
          </p:blipFill>
          <p:spPr>
            <a:xfrm>
              <a:off x="1364197" y="2314830"/>
              <a:ext cx="317501" cy="279737"/>
            </a:xfrm>
            <a:prstGeom prst="rect">
              <a:avLst/>
            </a:prstGeom>
            <a:ln w="12700">
              <a:miter lim="400000"/>
            </a:ln>
          </p:spPr>
        </p:pic>
        <p:pic>
          <p:nvPicPr>
            <p:cNvPr id="22" name="应用.png" descr="应用.png">
              <a:extLst>
                <a:ext uri="{FF2B5EF4-FFF2-40B4-BE49-F238E27FC236}">
                  <a16:creationId xmlns:a16="http://schemas.microsoft.com/office/drawing/2014/main" id="{41D64331-CDDA-4C19-9990-1104F5E3181D}"/>
                </a:ext>
              </a:extLst>
            </p:cNvPr>
            <p:cNvPicPr>
              <a:picLocks noChangeAspect="1"/>
            </p:cNvPicPr>
            <p:nvPr/>
          </p:nvPicPr>
          <p:blipFill>
            <a:blip r:embed="rId5"/>
            <a:stretch>
              <a:fillRect/>
            </a:stretch>
          </p:blipFill>
          <p:spPr>
            <a:xfrm>
              <a:off x="4563846" y="2295948"/>
              <a:ext cx="317500" cy="317501"/>
            </a:xfrm>
            <a:prstGeom prst="rect">
              <a:avLst/>
            </a:prstGeom>
            <a:ln w="12700">
              <a:miter lim="400000"/>
            </a:ln>
          </p:spPr>
        </p:pic>
        <p:pic>
          <p:nvPicPr>
            <p:cNvPr id="24" name="业务.png" descr="业务.png">
              <a:extLst>
                <a:ext uri="{FF2B5EF4-FFF2-40B4-BE49-F238E27FC236}">
                  <a16:creationId xmlns:a16="http://schemas.microsoft.com/office/drawing/2014/main" id="{FB2F2458-6719-4805-90D4-0E2EAE0B1773}"/>
                </a:ext>
              </a:extLst>
            </p:cNvPr>
            <p:cNvPicPr>
              <a:picLocks noChangeAspect="1"/>
            </p:cNvPicPr>
            <p:nvPr/>
          </p:nvPicPr>
          <p:blipFill>
            <a:blip r:embed="rId6"/>
            <a:stretch>
              <a:fillRect/>
            </a:stretch>
          </p:blipFill>
          <p:spPr>
            <a:xfrm>
              <a:off x="7616681" y="2261253"/>
              <a:ext cx="317501" cy="317501"/>
            </a:xfrm>
            <a:prstGeom prst="rect">
              <a:avLst/>
            </a:prstGeom>
            <a:ln w="12700">
              <a:miter lim="400000"/>
            </a:ln>
          </p:spPr>
        </p:pic>
        <p:sp>
          <p:nvSpPr>
            <p:cNvPr id="31" name="全面推进…">
              <a:extLst>
                <a:ext uri="{FF2B5EF4-FFF2-40B4-BE49-F238E27FC236}">
                  <a16:creationId xmlns:a16="http://schemas.microsoft.com/office/drawing/2014/main" id="{55A7185C-9210-496F-A0B2-E51BF55C677A}"/>
                </a:ext>
              </a:extLst>
            </p:cNvPr>
            <p:cNvSpPr txBox="1"/>
            <p:nvPr/>
          </p:nvSpPr>
          <p:spPr>
            <a:xfrm>
              <a:off x="8163661" y="2345053"/>
              <a:ext cx="2196428" cy="346762"/>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a:lnSpc>
                  <a:spcPct val="80000"/>
                </a:lnSpc>
                <a:defRPr sz="3600" b="1">
                  <a:solidFill>
                    <a:srgbClr val="FFFFFF"/>
                  </a:solidFill>
                  <a:latin typeface="Helvetica"/>
                  <a:ea typeface="Helvetica"/>
                  <a:cs typeface="Helvetica"/>
                  <a:sym typeface="Helvetica"/>
                </a:defRPr>
              </a:pPr>
              <a:r>
                <a:rPr lang="zh-CN" altLang="en-US" sz="2400" dirty="0">
                  <a:solidFill>
                    <a:srgbClr val="C00000"/>
                  </a:solidFill>
                  <a:latin typeface="Microsoft YaHei" panose="020B0503020204020204" pitchFamily="34" charset="-122"/>
                  <a:ea typeface="Microsoft YaHei" panose="020B0503020204020204" pitchFamily="34" charset="-122"/>
                </a:rPr>
                <a:t>特征选择（降维）</a:t>
              </a:r>
              <a:endParaRPr lang="en-US" sz="2400" dirty="0">
                <a:solidFill>
                  <a:srgbClr val="C00000"/>
                </a:solidFill>
                <a:latin typeface="Microsoft YaHei" panose="020B0503020204020204" pitchFamily="34" charset="-122"/>
                <a:ea typeface="Microsoft YaHei" panose="020B0503020204020204" pitchFamily="34" charset="-122"/>
              </a:endParaRPr>
            </a:p>
          </p:txBody>
        </p:sp>
      </p:grpSp>
      <p:sp>
        <p:nvSpPr>
          <p:cNvPr id="33" name="文本占位符 19">
            <a:extLst>
              <a:ext uri="{FF2B5EF4-FFF2-40B4-BE49-F238E27FC236}">
                <a16:creationId xmlns:a16="http://schemas.microsoft.com/office/drawing/2014/main" id="{2EB7FE09-0D40-45FF-89C4-6FE5F30ED753}"/>
              </a:ext>
            </a:extLst>
          </p:cNvPr>
          <p:cNvSpPr txBox="1"/>
          <p:nvPr/>
        </p:nvSpPr>
        <p:spPr>
          <a:xfrm>
            <a:off x="775252" y="1151749"/>
            <a:ext cx="9199743" cy="48549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方正兰亭黑简体" panose="02000000000000000000" pitchFamily="2" charset="-122"/>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mj-ea"/>
                <a:ea typeface="+mj-ea"/>
              </a:rPr>
              <a:t>（二）数据预处理</a:t>
            </a:r>
            <a:endParaRPr kumimoji="1" lang="zh-CN" altLang="en-US" sz="2400" b="1" i="0" u="none" strike="noStrike" kern="1200" cap="none" spc="0" normalizeH="0" baseline="0" noProof="0" dirty="0">
              <a:ln>
                <a:noFill/>
              </a:ln>
              <a:solidFill>
                <a:srgbClr val="3F3F3F">
                  <a:lumMod val="50000"/>
                </a:srgbClr>
              </a:solidFill>
              <a:effectLst/>
              <a:uLnTx/>
              <a:uFillTx/>
              <a:latin typeface="+mj-ea"/>
              <a:ea typeface="+mj-ea"/>
            </a:endParaRPr>
          </a:p>
          <a:p>
            <a:pPr lvl="0">
              <a:defRPr/>
            </a:pPr>
            <a:endParaRPr kumimoji="1" lang="zh-CN" altLang="en-US" sz="2400" b="1" i="0" u="none" strike="noStrike" kern="1200" cap="none" spc="0" normalizeH="0" baseline="0" noProof="0" dirty="0">
              <a:ln>
                <a:noFill/>
              </a:ln>
              <a:solidFill>
                <a:srgbClr val="3F3F3F">
                  <a:lumMod val="50000"/>
                </a:srgbClr>
              </a:solidFill>
              <a:effectLst/>
              <a:uLnTx/>
              <a:uFillTx/>
              <a:latin typeface="+mj-ea"/>
              <a:ea typeface="+mj-ea"/>
            </a:endParaRPr>
          </a:p>
        </p:txBody>
      </p:sp>
      <p:sp>
        <p:nvSpPr>
          <p:cNvPr id="23" name="矩形">
            <a:extLst>
              <a:ext uri="{FF2B5EF4-FFF2-40B4-BE49-F238E27FC236}">
                <a16:creationId xmlns:a16="http://schemas.microsoft.com/office/drawing/2014/main" id="{4FBBFFCC-CEBB-445E-BD9D-0A62244EDC11}"/>
              </a:ext>
            </a:extLst>
          </p:cNvPr>
          <p:cNvSpPr txBox="1"/>
          <p:nvPr/>
        </p:nvSpPr>
        <p:spPr>
          <a:xfrm>
            <a:off x="5011902" y="2332597"/>
            <a:ext cx="2573722" cy="4128051"/>
          </a:xfrm>
          <a:prstGeom prst="rect">
            <a:avLst/>
          </a:prstGeom>
          <a:ln w="12700">
            <a:miter lim="400000"/>
          </a:ln>
          <a:extLst>
            <a:ext uri="{C572A759-6A51-4108-AA02-DFA0A04FC94B}">
              <ma14:wrappingTextBoxFlag xmlns="" xmlns:ma14="http://schemas.microsoft.com/office/mac/drawingml/2011/main" val="1"/>
            </a:ext>
          </a:extLst>
        </p:spPr>
        <p:txBody>
          <a:bodyPr wrap="square" lIns="60959" tIns="60959" rIns="60959" bIns="60959">
            <a:spAutoFit/>
          </a:bodyPr>
          <a:lstStyle/>
          <a:p>
            <a:pPr defTabSz="609600">
              <a:lnSpc>
                <a:spcPct val="150000"/>
              </a:lnSpc>
              <a:buSzPct val="75000"/>
              <a:defRPr sz="2200">
                <a:solidFill>
                  <a:srgbClr val="6D6E6E"/>
                </a:solidFill>
                <a:latin typeface="Microsoft YaHei"/>
                <a:ea typeface="Microsoft YaHei"/>
                <a:cs typeface="Microsoft YaHei"/>
                <a:sym typeface="Microsoft YaHei"/>
              </a:defRPr>
            </a:pPr>
            <a:r>
              <a:rPr lang="zh-CN" altLang="en-US" sz="1600" b="1" i="0" dirty="0">
                <a:solidFill>
                  <a:srgbClr val="4D4D4D"/>
                </a:solidFill>
                <a:effectLst/>
                <a:latin typeface="-apple-system"/>
              </a:rPr>
              <a:t>数据标准化：</a:t>
            </a:r>
            <a:r>
              <a:rPr lang="zh-CN" altLang="en-US" sz="1600" b="0" i="0" dirty="0">
                <a:solidFill>
                  <a:srgbClr val="4D4D4D"/>
                </a:solidFill>
                <a:effectLst/>
                <a:latin typeface="-apple-system"/>
              </a:rPr>
              <a:t>数据标准化是将样本的属性缩放到某个指定的范围。</a:t>
            </a:r>
            <a:endParaRPr lang="en-US" altLang="zh-CN" sz="1600" b="0" i="0" dirty="0">
              <a:solidFill>
                <a:srgbClr val="4D4D4D"/>
              </a:solidFill>
              <a:effectLst/>
              <a:latin typeface="-apple-system"/>
            </a:endParaRPr>
          </a:p>
          <a:p>
            <a:pPr marL="171450" indent="-171450" defTabSz="609600">
              <a:lnSpc>
                <a:spcPct val="150000"/>
              </a:lnSpc>
              <a:buSzPct val="75000"/>
              <a:buFont typeface="Arial" panose="020B0604020202020204" pitchFamily="34" charset="0"/>
              <a:buChar char="•"/>
              <a:defRPr sz="2200">
                <a:solidFill>
                  <a:srgbClr val="6D6E6E"/>
                </a:solidFill>
                <a:latin typeface="Microsoft YaHei"/>
                <a:ea typeface="Microsoft YaHei"/>
                <a:cs typeface="Microsoft YaHei"/>
                <a:sym typeface="Microsoft YaHei"/>
              </a:defRPr>
            </a:pPr>
            <a:r>
              <a:rPr lang="en-US" altLang="zh-CN" sz="1600" dirty="0">
                <a:latin typeface="+mn-ea"/>
              </a:rPr>
              <a:t>min-max</a:t>
            </a:r>
            <a:r>
              <a:rPr lang="zh-CN" altLang="en-US" sz="1600" dirty="0">
                <a:latin typeface="+mn-ea"/>
              </a:rPr>
              <a:t>标准化（归一化）</a:t>
            </a:r>
            <a:endParaRPr lang="en-US" altLang="zh-CN" sz="1600" dirty="0">
              <a:latin typeface="+mn-ea"/>
            </a:endParaRPr>
          </a:p>
          <a:p>
            <a:pPr marL="171450" indent="-171450" defTabSz="609600">
              <a:lnSpc>
                <a:spcPct val="150000"/>
              </a:lnSpc>
              <a:buSzPct val="75000"/>
              <a:buFont typeface="Arial" panose="020B0604020202020204" pitchFamily="34" charset="0"/>
              <a:buChar char="•"/>
              <a:defRPr sz="2200">
                <a:solidFill>
                  <a:srgbClr val="6D6E6E"/>
                </a:solidFill>
                <a:latin typeface="Microsoft YaHei"/>
                <a:ea typeface="Microsoft YaHei"/>
                <a:cs typeface="Microsoft YaHei"/>
                <a:sym typeface="Microsoft YaHei"/>
              </a:defRPr>
            </a:pPr>
            <a:r>
              <a:rPr lang="en-US" altLang="zh-CN" sz="1600" dirty="0">
                <a:latin typeface="+mn-ea"/>
              </a:rPr>
              <a:t>z-score</a:t>
            </a:r>
            <a:r>
              <a:rPr lang="zh-CN" altLang="en-US" sz="1600" dirty="0">
                <a:latin typeface="+mn-ea"/>
              </a:rPr>
              <a:t>标准化（规范化）</a:t>
            </a:r>
            <a:endParaRPr lang="en-US" altLang="zh-CN" sz="1600" dirty="0">
              <a:latin typeface="+mn-ea"/>
            </a:endParaRPr>
          </a:p>
          <a:p>
            <a:pPr defTabSz="609600">
              <a:lnSpc>
                <a:spcPct val="150000"/>
              </a:lnSpc>
              <a:buSzPct val="75000"/>
              <a:defRPr sz="2200">
                <a:solidFill>
                  <a:srgbClr val="6D6E6E"/>
                </a:solidFill>
                <a:latin typeface="Microsoft YaHei"/>
                <a:ea typeface="Microsoft YaHei"/>
                <a:cs typeface="Microsoft YaHei"/>
                <a:sym typeface="Microsoft YaHei"/>
              </a:defRPr>
            </a:pPr>
            <a:r>
              <a:rPr lang="zh-CN" altLang="en-US" sz="1600" b="1" dirty="0">
                <a:latin typeface="+mn-ea"/>
              </a:rPr>
              <a:t>正则化：</a:t>
            </a:r>
            <a:r>
              <a:rPr lang="zh-CN" altLang="en-US" sz="1600" b="0" i="0" dirty="0">
                <a:solidFill>
                  <a:srgbClr val="4D4D4D"/>
                </a:solidFill>
                <a:effectLst/>
                <a:latin typeface="-apple-system"/>
              </a:rPr>
              <a:t>正则化是为了防止过拟合</a:t>
            </a:r>
            <a:r>
              <a:rPr lang="en-US" altLang="zh-CN" sz="1600" b="0" i="0" dirty="0">
                <a:solidFill>
                  <a:srgbClr val="4D4D4D"/>
                </a:solidFill>
                <a:effectLst/>
                <a:latin typeface="-apple-system"/>
              </a:rPr>
              <a:t>, </a:t>
            </a:r>
            <a:r>
              <a:rPr lang="zh-CN" altLang="en-US" sz="1600" b="0" i="0" dirty="0">
                <a:solidFill>
                  <a:srgbClr val="4D4D4D"/>
                </a:solidFill>
                <a:effectLst/>
                <a:latin typeface="-apple-system"/>
              </a:rPr>
              <a:t>进而增强泛化能力。</a:t>
            </a:r>
            <a:endParaRPr lang="en-US" altLang="zh-CN" sz="1600" b="0" i="0" dirty="0">
              <a:solidFill>
                <a:srgbClr val="4D4D4D"/>
              </a:solidFill>
              <a:effectLst/>
              <a:latin typeface="-apple-system"/>
            </a:endParaRPr>
          </a:p>
          <a:p>
            <a:pPr marL="171450" indent="-171450" defTabSz="609600">
              <a:lnSpc>
                <a:spcPct val="150000"/>
              </a:lnSpc>
              <a:buSzPct val="75000"/>
              <a:buFont typeface="Arial" panose="020B0604020202020204" pitchFamily="34" charset="0"/>
              <a:buChar char="•"/>
              <a:defRPr sz="2200">
                <a:solidFill>
                  <a:srgbClr val="6D6E6E"/>
                </a:solidFill>
                <a:latin typeface="Microsoft YaHei"/>
                <a:ea typeface="Microsoft YaHei"/>
                <a:cs typeface="Microsoft YaHei"/>
                <a:sym typeface="Microsoft YaHei"/>
              </a:defRPr>
            </a:pPr>
            <a:r>
              <a:rPr lang="en-US" altLang="zh-CN" sz="1600" dirty="0">
                <a:latin typeface="+mn-ea"/>
              </a:rPr>
              <a:t>L1</a:t>
            </a:r>
            <a:r>
              <a:rPr lang="zh-CN" altLang="en-US" sz="1600" dirty="0">
                <a:latin typeface="+mn-ea"/>
              </a:rPr>
              <a:t>（</a:t>
            </a:r>
            <a:r>
              <a:rPr lang="en-US" altLang="zh-CN" sz="1600" dirty="0">
                <a:latin typeface="+mn-ea"/>
              </a:rPr>
              <a:t>Lasso</a:t>
            </a:r>
            <a:r>
              <a:rPr lang="zh-CN" altLang="en-US" sz="1600" dirty="0">
                <a:latin typeface="+mn-ea"/>
              </a:rPr>
              <a:t>）</a:t>
            </a:r>
            <a:endParaRPr lang="en-US" altLang="zh-CN" sz="1600" dirty="0">
              <a:latin typeface="+mn-ea"/>
            </a:endParaRPr>
          </a:p>
          <a:p>
            <a:pPr marL="171450" indent="-171450" defTabSz="609600">
              <a:lnSpc>
                <a:spcPct val="150000"/>
              </a:lnSpc>
              <a:buSzPct val="75000"/>
              <a:buFont typeface="Arial" panose="020B0604020202020204" pitchFamily="34" charset="0"/>
              <a:buChar char="•"/>
              <a:defRPr sz="2200">
                <a:solidFill>
                  <a:srgbClr val="6D6E6E"/>
                </a:solidFill>
                <a:latin typeface="Microsoft YaHei"/>
                <a:ea typeface="Microsoft YaHei"/>
                <a:cs typeface="Microsoft YaHei"/>
                <a:sym typeface="Microsoft YaHei"/>
              </a:defRPr>
            </a:pPr>
            <a:r>
              <a:rPr lang="en-US" altLang="zh-CN" sz="1600" dirty="0">
                <a:latin typeface="+mn-ea"/>
              </a:rPr>
              <a:t>L2</a:t>
            </a:r>
            <a:r>
              <a:rPr lang="zh-CN" altLang="en-US" sz="1600" dirty="0">
                <a:latin typeface="+mn-ea"/>
              </a:rPr>
              <a:t>（</a:t>
            </a:r>
            <a:r>
              <a:rPr lang="en-US" altLang="zh-CN" sz="1600" dirty="0">
                <a:latin typeface="+mn-ea"/>
              </a:rPr>
              <a:t>Ridge</a:t>
            </a:r>
            <a:r>
              <a:rPr lang="zh-CN" altLang="en-US" sz="1600" dirty="0">
                <a:latin typeface="+mn-ea"/>
              </a:rPr>
              <a:t>）</a:t>
            </a:r>
            <a:endParaRPr lang="en-US" altLang="zh-CN" sz="1600" dirty="0">
              <a:latin typeface="+mn-ea"/>
            </a:endParaRPr>
          </a:p>
          <a:p>
            <a:pPr marL="171450" indent="-171450" defTabSz="609600">
              <a:lnSpc>
                <a:spcPct val="150000"/>
              </a:lnSpc>
              <a:buSzPct val="75000"/>
              <a:buFont typeface="Arial" panose="020B0604020202020204" pitchFamily="34" charset="0"/>
              <a:buChar char="•"/>
              <a:defRPr sz="2200">
                <a:solidFill>
                  <a:srgbClr val="6D6E6E"/>
                </a:solidFill>
                <a:latin typeface="Microsoft YaHei"/>
                <a:ea typeface="Microsoft YaHei"/>
                <a:cs typeface="Microsoft YaHei"/>
                <a:sym typeface="Microsoft YaHei"/>
              </a:defRPr>
            </a:pPr>
            <a:r>
              <a:rPr lang="en-US" altLang="zh-CN" sz="1600" dirty="0">
                <a:latin typeface="+mn-ea"/>
              </a:rPr>
              <a:t>L1+L2 (Elastic Net)</a:t>
            </a:r>
          </a:p>
          <a:p>
            <a:pPr defTabSz="609600">
              <a:lnSpc>
                <a:spcPct val="150000"/>
              </a:lnSpc>
              <a:buSzPct val="75000"/>
              <a:defRPr sz="2200">
                <a:solidFill>
                  <a:srgbClr val="6D6E6E"/>
                </a:solidFill>
                <a:latin typeface="Microsoft YaHei"/>
                <a:ea typeface="Microsoft YaHei"/>
                <a:cs typeface="Microsoft YaHei"/>
                <a:sym typeface="Microsoft YaHei"/>
              </a:defRPr>
            </a:pPr>
            <a:endParaRPr lang="zh-CN" altLang="en-US" sz="1600" b="1" dirty="0">
              <a:latin typeface="+mn-ea"/>
            </a:endParaRPr>
          </a:p>
        </p:txBody>
      </p:sp>
    </p:spTree>
    <p:extLst>
      <p:ext uri="{BB962C8B-B14F-4D97-AF65-F5344CB8AC3E}">
        <p14:creationId xmlns:p14="http://schemas.microsoft.com/office/powerpoint/2010/main" val="6548407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255839;"/>
  <p:tag name="ISLIDE.ICON" val="#373171;#407144;#407180;#109963;"/>
</p:tagLst>
</file>

<file path=ppt/theme/theme1.xml><?xml version="1.0" encoding="utf-8"?>
<a:theme xmlns:a="http://schemas.openxmlformats.org/drawingml/2006/main" name="Office 主题​​">
  <a:themeElements>
    <a:clrScheme name="TCLVI色">
      <a:dk1>
        <a:srgbClr val="3F3F3F"/>
      </a:dk1>
      <a:lt1>
        <a:srgbClr val="FFFFFF"/>
      </a:lt1>
      <a:dk2>
        <a:srgbClr val="B2B2B2"/>
      </a:dk2>
      <a:lt2>
        <a:srgbClr val="E7E6E6"/>
      </a:lt2>
      <a:accent1>
        <a:srgbClr val="0084B4"/>
      </a:accent1>
      <a:accent2>
        <a:srgbClr val="5CD3FF"/>
      </a:accent2>
      <a:accent3>
        <a:srgbClr val="F47A00"/>
      </a:accent3>
      <a:accent4>
        <a:srgbClr val="FFC790"/>
      </a:accent4>
      <a:accent5>
        <a:srgbClr val="00CC99"/>
      </a:accent5>
      <a:accent6>
        <a:srgbClr val="66FFCC"/>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5133</TotalTime>
  <Words>2136</Words>
  <Application>Microsoft Office PowerPoint</Application>
  <PresentationFormat>宽屏</PresentationFormat>
  <Paragraphs>162</Paragraphs>
  <Slides>23</Slides>
  <Notes>20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23</vt:i4>
      </vt:variant>
    </vt:vector>
  </HeadingPairs>
  <TitlesOfParts>
    <vt:vector size="41" baseType="lpstr">
      <vt:lpstr>-apple-system</vt:lpstr>
      <vt:lpstr>FZLanTingHei-M-GBK</vt:lpstr>
      <vt:lpstr>FZLanTingHeiS-R-GB</vt:lpstr>
      <vt:lpstr>Hei</vt:lpstr>
      <vt:lpstr>Helvetica Neue</vt:lpstr>
      <vt:lpstr>Lantinghei SC Demibold</vt:lpstr>
      <vt:lpstr>PingFang SC</vt:lpstr>
      <vt:lpstr>等线</vt:lpstr>
      <vt:lpstr>方正兰亭黑简体</vt:lpstr>
      <vt:lpstr>黑体</vt:lpstr>
      <vt:lpstr>思源黑体 CN Regular</vt:lpstr>
      <vt:lpstr>Microsoft YaHei</vt:lpstr>
      <vt:lpstr>Microsoft YaHei</vt:lpstr>
      <vt:lpstr>Arial</vt:lpstr>
      <vt:lpstr>Arial Black</vt:lpstr>
      <vt:lpstr>Calibri</vt:lpstr>
      <vt:lpstr>Wingdings</vt:lpstr>
      <vt:lpstr>Office 主题​​</vt:lpstr>
      <vt:lpstr>PowerPoint 演示文稿</vt:lpstr>
      <vt:lpstr>PowerPoint 演示文稿</vt:lpstr>
      <vt:lpstr>一、项目简介</vt:lpstr>
      <vt:lpstr>一、项目简介</vt:lpstr>
      <vt:lpstr>一、项目简介</vt:lpstr>
      <vt:lpstr>一、项目简介</vt:lpstr>
      <vt:lpstr>二、项目数据的处理和分析</vt:lpstr>
      <vt:lpstr>二、项目数据的处理和分析</vt:lpstr>
      <vt:lpstr>二、项目数据的处理和分析</vt:lpstr>
      <vt:lpstr>二、项目数据的处理和分析</vt:lpstr>
      <vt:lpstr>三、模型实现与信用评分搭建</vt:lpstr>
      <vt:lpstr>三、模型实现与信用评分搭建</vt:lpstr>
      <vt:lpstr>三、模型实现与信用评分搭建</vt:lpstr>
      <vt:lpstr>三、模型实现与信用评分搭建</vt:lpstr>
      <vt:lpstr>三、模型实现与信用评分搭建</vt:lpstr>
      <vt:lpstr>三、模型实现与信用评分搭建</vt:lpstr>
      <vt:lpstr>三、模型实现与信用评分搭建</vt:lpstr>
      <vt:lpstr>三、模型实现与信用评分搭建</vt:lpstr>
      <vt:lpstr>三、模型实现与信用评分搭建</vt:lpstr>
      <vt:lpstr>三、模型实现与信用评分搭建</vt:lpstr>
      <vt:lpstr>四、结论</vt:lpstr>
      <vt:lpstr>四、结论</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徐达飞</dc:creator>
  <cp:lastModifiedBy>XinDaiBu</cp:lastModifiedBy>
  <cp:revision>1923</cp:revision>
  <dcterms:created xsi:type="dcterms:W3CDTF">2017-11-07T12:54:00Z</dcterms:created>
  <dcterms:modified xsi:type="dcterms:W3CDTF">2021-05-21T09:19:11Z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2052-11.1.0.10072</vt:lpwstr>
  </property>
</Properties>
</file>